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1pPr>
    <a:lvl2pPr marL="742950" indent="-28575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2pPr>
    <a:lvl3pPr marL="11430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3pPr>
    <a:lvl4pPr marL="16002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4pPr>
    <a:lvl5pPr marL="2057400" indent="-228600" algn="l" defTabSz="449263" rtl="0" fontAlgn="base">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bg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bg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bg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bg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4660"/>
  </p:normalViewPr>
  <p:slideViewPr>
    <p:cSldViewPr>
      <p:cViewPr varScale="1">
        <p:scale>
          <a:sx n="81" d="100"/>
          <a:sy n="81" d="100"/>
        </p:scale>
        <p:origin x="1632"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flat">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6" name="Rectangle 8"/>
          <p:cNvSpPr>
            <a:spLocks noGrp="1" noChangeArrowheads="1"/>
          </p:cNvSpPr>
          <p:nvPr>
            <p:ph type="hdr"/>
          </p:nvPr>
        </p:nvSpPr>
        <p:spPr bwMode="auto">
          <a:xfrm>
            <a:off x="0" y="0"/>
            <a:ext cx="2960688"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1200">
                <a:solidFill>
                  <a:srgbClr val="000000"/>
                </a:solidFill>
                <a:cs typeface="DejaVu Sans" charset="0"/>
              </a:defRPr>
            </a:lvl1pPr>
          </a:lstStyle>
          <a:p>
            <a:endParaRPr lang="en-US" altLang="en-US"/>
          </a:p>
        </p:txBody>
      </p:sp>
      <p:sp>
        <p:nvSpPr>
          <p:cNvPr id="2057" name="Rectangle 9"/>
          <p:cNvSpPr>
            <a:spLocks noGrp="1" noChangeArrowheads="1"/>
          </p:cNvSpPr>
          <p:nvPr>
            <p:ph type="dt"/>
          </p:nvPr>
        </p:nvSpPr>
        <p:spPr bwMode="auto">
          <a:xfrm>
            <a:off x="3884613" y="0"/>
            <a:ext cx="296068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1200">
                <a:solidFill>
                  <a:srgbClr val="000000"/>
                </a:solidFill>
                <a:cs typeface="DejaVu Sans" charset="0"/>
              </a:defRPr>
            </a:lvl1pPr>
          </a:lstStyle>
          <a:p>
            <a:endParaRPr lang="en-US" altLang="en-US"/>
          </a:p>
        </p:txBody>
      </p:sp>
      <p:sp>
        <p:nvSpPr>
          <p:cNvPr id="2058" name="Rectangle 10"/>
          <p:cNvSpPr>
            <a:spLocks noGrp="1" noRot="1" noChangeAspect="1" noChangeArrowheads="1"/>
          </p:cNvSpPr>
          <p:nvPr>
            <p:ph type="sldImg"/>
          </p:nvPr>
        </p:nvSpPr>
        <p:spPr bwMode="auto">
          <a:xfrm>
            <a:off x="1143000" y="685800"/>
            <a:ext cx="4560888" cy="341788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9" name="Rectangle 11"/>
          <p:cNvSpPr>
            <a:spLocks noGrp="1" noChangeArrowheads="1"/>
          </p:cNvSpPr>
          <p:nvPr>
            <p:ph type="body"/>
          </p:nvPr>
        </p:nvSpPr>
        <p:spPr bwMode="auto">
          <a:xfrm>
            <a:off x="685800" y="4343400"/>
            <a:ext cx="5475288" cy="410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a:p>
        </p:txBody>
      </p:sp>
      <p:sp>
        <p:nvSpPr>
          <p:cNvPr id="2060" name="Rectangle 12"/>
          <p:cNvSpPr>
            <a:spLocks noGrp="1" noChangeArrowheads="1"/>
          </p:cNvSpPr>
          <p:nvPr>
            <p:ph type="ftr"/>
          </p:nvPr>
        </p:nvSpPr>
        <p:spPr bwMode="auto">
          <a:xfrm>
            <a:off x="0" y="8685213"/>
            <a:ext cx="2960688"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1200">
                <a:solidFill>
                  <a:srgbClr val="000000"/>
                </a:solidFill>
                <a:cs typeface="DejaVu Sans" charset="0"/>
              </a:defRPr>
            </a:lvl1pPr>
          </a:lstStyle>
          <a:p>
            <a:endParaRPr lang="en-US" altLang="en-US"/>
          </a:p>
        </p:txBody>
      </p:sp>
      <p:sp>
        <p:nvSpPr>
          <p:cNvPr id="2061" name="Rectangle 13"/>
          <p:cNvSpPr>
            <a:spLocks noGrp="1" noChangeArrowheads="1"/>
          </p:cNvSpPr>
          <p:nvPr>
            <p:ph type="sldNum"/>
          </p:nvPr>
        </p:nvSpPr>
        <p:spPr bwMode="auto">
          <a:xfrm>
            <a:off x="3884613" y="8685213"/>
            <a:ext cx="296068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1200">
                <a:solidFill>
                  <a:srgbClr val="000000"/>
                </a:solidFill>
                <a:cs typeface="DejaVu Sans" charset="0"/>
              </a:defRPr>
            </a:lvl1pPr>
          </a:lstStyle>
          <a:p>
            <a:fld id="{CDFBA274-0391-438D-B26A-76C27853E91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5F62FC0-767E-469E-BB5D-A310B50F69B5}" type="slidenum">
              <a:rPr lang="en-US" altLang="en-US"/>
              <a:pPr/>
              <a:t>1</a:t>
            </a:fld>
            <a:endParaRPr lang="en-US" altLang="en-US"/>
          </a:p>
        </p:txBody>
      </p:sp>
      <p:sp>
        <p:nvSpPr>
          <p:cNvPr id="5939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9B42BA35-EC6C-4622-B090-F8C71E867336}" type="slidenum">
              <a:rPr lang="en-US" altLang="en-US"/>
              <a:pPr/>
              <a:t>10</a:t>
            </a:fld>
            <a:endParaRPr lang="en-US" altLang="en-US"/>
          </a:p>
        </p:txBody>
      </p:sp>
      <p:sp>
        <p:nvSpPr>
          <p:cNvPr id="6860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861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A11E75F-0521-4FE2-8F24-A76B3AEA89F1}" type="slidenum">
              <a:rPr lang="en-US" altLang="en-US"/>
              <a:pPr/>
              <a:t>11</a:t>
            </a:fld>
            <a:endParaRPr lang="en-US" altLang="en-US"/>
          </a:p>
        </p:txBody>
      </p:sp>
      <p:sp>
        <p:nvSpPr>
          <p:cNvPr id="6963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012955F8-D0B4-48DF-B8B9-EC98EC6A568C}" type="slidenum">
              <a:rPr lang="en-US" altLang="en-US"/>
              <a:pPr/>
              <a:t>12</a:t>
            </a:fld>
            <a:endParaRPr lang="en-US" altLang="en-US"/>
          </a:p>
        </p:txBody>
      </p:sp>
      <p:sp>
        <p:nvSpPr>
          <p:cNvPr id="7065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065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5BCAA95-C696-4234-BD36-1CB256E0E91C}" type="slidenum">
              <a:rPr lang="en-US" altLang="en-US"/>
              <a:pPr/>
              <a:t>13</a:t>
            </a:fld>
            <a:endParaRPr lang="en-US" altLang="en-US"/>
          </a:p>
        </p:txBody>
      </p:sp>
      <p:sp>
        <p:nvSpPr>
          <p:cNvPr id="716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68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A938DE59-3083-4534-8A7E-A6EB46EC783C}" type="slidenum">
              <a:rPr lang="en-US" altLang="en-US"/>
              <a:pPr/>
              <a:t>14</a:t>
            </a:fld>
            <a:endParaRPr lang="en-US" altLang="en-US"/>
          </a:p>
        </p:txBody>
      </p:sp>
      <p:sp>
        <p:nvSpPr>
          <p:cNvPr id="727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270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C6D33E67-D5ED-4346-A326-E03809C4EF16}" type="slidenum">
              <a:rPr lang="en-US" altLang="en-US"/>
              <a:pPr/>
              <a:t>15</a:t>
            </a:fld>
            <a:endParaRPr lang="en-US" altLang="en-US"/>
          </a:p>
        </p:txBody>
      </p:sp>
      <p:sp>
        <p:nvSpPr>
          <p:cNvPr id="737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373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9318DF1F-0BFB-4055-8458-35F5C7573ACD}" type="slidenum">
              <a:rPr lang="en-US" altLang="en-US"/>
              <a:pPr/>
              <a:t>16</a:t>
            </a:fld>
            <a:endParaRPr lang="en-US" altLang="en-US"/>
          </a:p>
        </p:txBody>
      </p:sp>
      <p:sp>
        <p:nvSpPr>
          <p:cNvPr id="747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475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244C4E78-05A4-4E80-9248-8119370EA423}" type="slidenum">
              <a:rPr lang="en-US" altLang="en-US"/>
              <a:pPr/>
              <a:t>17</a:t>
            </a:fld>
            <a:endParaRPr lang="en-US" altLang="en-US"/>
          </a:p>
        </p:txBody>
      </p:sp>
      <p:sp>
        <p:nvSpPr>
          <p:cNvPr id="757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61C8653D-FD28-4353-B558-A255C126B414}" type="slidenum">
              <a:rPr lang="en-US" altLang="en-US"/>
              <a:pPr/>
              <a:t>18</a:t>
            </a:fld>
            <a:endParaRPr lang="en-US" altLang="en-US"/>
          </a:p>
        </p:txBody>
      </p:sp>
      <p:sp>
        <p:nvSpPr>
          <p:cNvPr id="7680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587FC0A9-D74C-4A72-AEA4-96AA197E851C}" type="slidenum">
              <a:rPr lang="en-US" altLang="en-US"/>
              <a:pPr/>
              <a:t>19</a:t>
            </a:fld>
            <a:endParaRPr lang="en-US" altLang="en-US"/>
          </a:p>
        </p:txBody>
      </p:sp>
      <p:sp>
        <p:nvSpPr>
          <p:cNvPr id="778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372855DD-6392-4AC9-AE58-98B122F702A5}" type="slidenum">
              <a:rPr lang="en-US" altLang="en-US"/>
              <a:pPr/>
              <a:t>2</a:t>
            </a:fld>
            <a:endParaRPr lang="en-US" altLang="en-US"/>
          </a:p>
        </p:txBody>
      </p:sp>
      <p:sp>
        <p:nvSpPr>
          <p:cNvPr id="604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4FE9486-1884-423D-9F84-137C24FA3A86}" type="slidenum">
              <a:rPr lang="en-US" altLang="en-US"/>
              <a:pPr/>
              <a:t>20</a:t>
            </a:fld>
            <a:endParaRPr lang="en-US" altLang="en-US"/>
          </a:p>
        </p:txBody>
      </p:sp>
      <p:sp>
        <p:nvSpPr>
          <p:cNvPr id="7884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FACD12B-D25F-41A0-A97D-2D1755A4B9E1}" type="slidenum">
              <a:rPr lang="en-US" altLang="en-US"/>
              <a:pPr/>
              <a:t>21</a:t>
            </a:fld>
            <a:endParaRPr lang="en-US" altLang="en-US"/>
          </a:p>
        </p:txBody>
      </p:sp>
      <p:sp>
        <p:nvSpPr>
          <p:cNvPr id="798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0B345C77-10AE-4ED0-AEB2-D4D79A5E50BA}" type="slidenum">
              <a:rPr lang="en-US" altLang="en-US"/>
              <a:pPr/>
              <a:t>22</a:t>
            </a:fld>
            <a:endParaRPr lang="en-US" altLang="en-US"/>
          </a:p>
        </p:txBody>
      </p:sp>
      <p:sp>
        <p:nvSpPr>
          <p:cNvPr id="8089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D28FA28F-0C2B-483B-89AA-819FB427CF71}" type="slidenum">
              <a:rPr lang="en-US" altLang="en-US"/>
              <a:pPr/>
              <a:t>23</a:t>
            </a:fld>
            <a:endParaRPr lang="en-US" altLang="en-US"/>
          </a:p>
        </p:txBody>
      </p:sp>
      <p:sp>
        <p:nvSpPr>
          <p:cNvPr id="8192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4CA71372-E4C3-414D-83D0-B27630120332}" type="slidenum">
              <a:rPr lang="en-US" altLang="en-US"/>
              <a:pPr/>
              <a:t>24</a:t>
            </a:fld>
            <a:endParaRPr lang="en-US" altLang="en-US"/>
          </a:p>
        </p:txBody>
      </p:sp>
      <p:sp>
        <p:nvSpPr>
          <p:cNvPr id="8294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707CE44F-E09A-4D73-BD80-66FE4C64C59C}" type="slidenum">
              <a:rPr lang="en-US" altLang="en-US"/>
              <a:pPr/>
              <a:t>25</a:t>
            </a:fld>
            <a:endParaRPr lang="en-US" altLang="en-US"/>
          </a:p>
        </p:txBody>
      </p:sp>
      <p:sp>
        <p:nvSpPr>
          <p:cNvPr id="839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21F07137-F55A-4D6D-8599-27171171186E}" type="slidenum">
              <a:rPr lang="en-US" altLang="en-US"/>
              <a:pPr/>
              <a:t>26</a:t>
            </a:fld>
            <a:endParaRPr lang="en-US" altLang="en-US"/>
          </a:p>
        </p:txBody>
      </p:sp>
      <p:sp>
        <p:nvSpPr>
          <p:cNvPr id="8499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65B740A7-3BCC-469D-8DAA-803ED6664C66}" type="slidenum">
              <a:rPr lang="en-US" altLang="en-US"/>
              <a:pPr/>
              <a:t>27</a:t>
            </a:fld>
            <a:endParaRPr lang="en-US" altLang="en-US"/>
          </a:p>
        </p:txBody>
      </p:sp>
      <p:sp>
        <p:nvSpPr>
          <p:cNvPr id="860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9982E0AA-745F-458A-96ED-9C0673E16950}" type="slidenum">
              <a:rPr lang="en-US" altLang="en-US"/>
              <a:pPr/>
              <a:t>28</a:t>
            </a:fld>
            <a:endParaRPr lang="en-US" altLang="en-US"/>
          </a:p>
        </p:txBody>
      </p:sp>
      <p:sp>
        <p:nvSpPr>
          <p:cNvPr id="870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51B734D8-AF02-4C33-9C55-C6B5AE6CF909}" type="slidenum">
              <a:rPr lang="en-US" altLang="en-US"/>
              <a:pPr/>
              <a:t>29</a:t>
            </a:fld>
            <a:endParaRPr lang="en-US" altLang="en-US"/>
          </a:p>
        </p:txBody>
      </p:sp>
      <p:sp>
        <p:nvSpPr>
          <p:cNvPr id="880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D14B3D86-C119-45B0-B116-3FF553FE1FB7}" type="slidenum">
              <a:rPr lang="en-US" altLang="en-US"/>
              <a:pPr/>
              <a:t>3</a:t>
            </a:fld>
            <a:endParaRPr lang="en-US" altLang="en-US"/>
          </a:p>
        </p:txBody>
      </p:sp>
      <p:sp>
        <p:nvSpPr>
          <p:cNvPr id="614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D44EF30-FC40-4238-B4B6-2B655AC8FD67}" type="slidenum">
              <a:rPr lang="en-US" altLang="en-US"/>
              <a:pPr/>
              <a:t>30</a:t>
            </a:fld>
            <a:endParaRPr lang="en-US" altLang="en-US"/>
          </a:p>
        </p:txBody>
      </p:sp>
      <p:sp>
        <p:nvSpPr>
          <p:cNvPr id="890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5B1CCE3-A1BA-4B59-BFC4-A09887E2E081}" type="slidenum">
              <a:rPr lang="en-US" altLang="en-US"/>
              <a:pPr/>
              <a:t>31</a:t>
            </a:fld>
            <a:endParaRPr lang="en-US" altLang="en-US"/>
          </a:p>
        </p:txBody>
      </p:sp>
      <p:sp>
        <p:nvSpPr>
          <p:cNvPr id="901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B7AB4675-D567-4FF0-A2B2-E127B77CE8A3}" type="slidenum">
              <a:rPr lang="en-US" altLang="en-US"/>
              <a:pPr/>
              <a:t>32</a:t>
            </a:fld>
            <a:endParaRPr lang="en-US" altLang="en-US"/>
          </a:p>
        </p:txBody>
      </p:sp>
      <p:sp>
        <p:nvSpPr>
          <p:cNvPr id="911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E99C92F7-EE26-4EA0-8B36-601BC741324F}" type="slidenum">
              <a:rPr lang="en-US" altLang="en-US"/>
              <a:pPr/>
              <a:t>33</a:t>
            </a:fld>
            <a:endParaRPr lang="en-US" altLang="en-US"/>
          </a:p>
        </p:txBody>
      </p:sp>
      <p:sp>
        <p:nvSpPr>
          <p:cNvPr id="92161" name="Rectangle 1"/>
          <p:cNvSpPr txBox="1">
            <a:spLocks noGrp="1" noRot="1" noChangeAspect="1" noChangeArrowheads="1"/>
          </p:cNvSpPr>
          <p:nvPr>
            <p:ph type="sldImg"/>
          </p:nvPr>
        </p:nvSpPr>
        <p:spPr bwMode="auto">
          <a:xfrm>
            <a:off x="1143000" y="685800"/>
            <a:ext cx="4567238" cy="34242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Text Box 2"/>
          <p:cNvSpPr txBox="1">
            <a:spLocks noChangeArrowheads="1"/>
          </p:cNvSpPr>
          <p:nvPr/>
        </p:nvSpPr>
        <p:spPr bwMode="auto">
          <a:xfrm>
            <a:off x="685800" y="4343400"/>
            <a:ext cx="5481638" cy="411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AFE05960-E224-4B9F-A1C1-5331FFACB7AD}" type="slidenum">
              <a:rPr lang="en-US" altLang="en-US"/>
              <a:pPr/>
              <a:t>34</a:t>
            </a:fld>
            <a:endParaRPr lang="en-US" altLang="en-US"/>
          </a:p>
        </p:txBody>
      </p:sp>
      <p:sp>
        <p:nvSpPr>
          <p:cNvPr id="9318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4B6455D-1A58-43E9-836B-D8F9DE049B6F}" type="slidenum">
              <a:rPr lang="en-US" altLang="en-US"/>
              <a:pPr/>
              <a:t>35</a:t>
            </a:fld>
            <a:endParaRPr lang="en-US" altLang="en-US"/>
          </a:p>
        </p:txBody>
      </p:sp>
      <p:sp>
        <p:nvSpPr>
          <p:cNvPr id="9420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39DDD11F-620E-43C8-9A3F-003513B2C17F}" type="slidenum">
              <a:rPr lang="en-US" altLang="en-US"/>
              <a:pPr/>
              <a:t>36</a:t>
            </a:fld>
            <a:endParaRPr lang="en-US" altLang="en-US"/>
          </a:p>
        </p:txBody>
      </p:sp>
      <p:sp>
        <p:nvSpPr>
          <p:cNvPr id="9523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AB94860-B2FD-431E-8BA2-5A78BB1BEFC4}" type="slidenum">
              <a:rPr lang="en-US" altLang="en-US"/>
              <a:pPr/>
              <a:t>37</a:t>
            </a:fld>
            <a:endParaRPr lang="en-US" altLang="en-US"/>
          </a:p>
        </p:txBody>
      </p:sp>
      <p:sp>
        <p:nvSpPr>
          <p:cNvPr id="9625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346F53C4-DE8F-4533-8BAF-49731623F525}" type="slidenum">
              <a:rPr lang="en-US" altLang="en-US"/>
              <a:pPr/>
              <a:t>38</a:t>
            </a:fld>
            <a:endParaRPr lang="en-US" altLang="en-US"/>
          </a:p>
        </p:txBody>
      </p:sp>
      <p:sp>
        <p:nvSpPr>
          <p:cNvPr id="9728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51BD82FA-32C8-4BEA-900B-144858701DA1}" type="slidenum">
              <a:rPr lang="en-US" altLang="en-US"/>
              <a:pPr/>
              <a:t>39</a:t>
            </a:fld>
            <a:endParaRPr lang="en-US" altLang="en-US"/>
          </a:p>
        </p:txBody>
      </p:sp>
      <p:sp>
        <p:nvSpPr>
          <p:cNvPr id="9830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E1E6AC1-AEF1-4331-BBB7-C86C40C34A30}" type="slidenum">
              <a:rPr lang="en-US" altLang="en-US"/>
              <a:pPr/>
              <a:t>4</a:t>
            </a:fld>
            <a:endParaRPr lang="en-US" altLang="en-US"/>
          </a:p>
        </p:txBody>
      </p:sp>
      <p:sp>
        <p:nvSpPr>
          <p:cNvPr id="624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3A2D3D9D-8AB9-4537-8321-5953F67EA237}" type="slidenum">
              <a:rPr lang="en-US" altLang="en-US"/>
              <a:pPr/>
              <a:t>40</a:t>
            </a:fld>
            <a:endParaRPr lang="en-US" altLang="en-US"/>
          </a:p>
        </p:txBody>
      </p:sp>
      <p:sp>
        <p:nvSpPr>
          <p:cNvPr id="9932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1BCEAB3-183B-4905-BAED-29FC59F3096D}" type="slidenum">
              <a:rPr lang="en-US" altLang="en-US"/>
              <a:pPr/>
              <a:t>41</a:t>
            </a:fld>
            <a:endParaRPr lang="en-US" altLang="en-US"/>
          </a:p>
        </p:txBody>
      </p:sp>
      <p:sp>
        <p:nvSpPr>
          <p:cNvPr id="10035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BE892B5-88FB-458E-94AA-1E7F8081E3C7}" type="slidenum">
              <a:rPr lang="en-US" altLang="en-US"/>
              <a:pPr/>
              <a:t>42</a:t>
            </a:fld>
            <a:endParaRPr lang="en-US" altLang="en-US"/>
          </a:p>
        </p:txBody>
      </p:sp>
      <p:sp>
        <p:nvSpPr>
          <p:cNvPr id="10137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B31140A-55F2-4D7E-B848-0762C59D20F0}" type="slidenum">
              <a:rPr lang="en-US" altLang="en-US"/>
              <a:pPr/>
              <a:t>43</a:t>
            </a:fld>
            <a:endParaRPr lang="en-US" altLang="en-US"/>
          </a:p>
        </p:txBody>
      </p:sp>
      <p:sp>
        <p:nvSpPr>
          <p:cNvPr id="10240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FD012F0D-3D6D-431C-87EB-AE03CFCEC8E0}" type="slidenum">
              <a:rPr lang="en-US" altLang="en-US"/>
              <a:pPr/>
              <a:t>44</a:t>
            </a:fld>
            <a:endParaRPr lang="en-US" altLang="en-US"/>
          </a:p>
        </p:txBody>
      </p:sp>
      <p:sp>
        <p:nvSpPr>
          <p:cNvPr id="10342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2FD0DFD0-5783-4C1E-86F5-2DEFE29EAC42}" type="slidenum">
              <a:rPr lang="en-US" altLang="en-US"/>
              <a:pPr/>
              <a:t>45</a:t>
            </a:fld>
            <a:endParaRPr lang="en-US" altLang="en-US"/>
          </a:p>
        </p:txBody>
      </p:sp>
      <p:sp>
        <p:nvSpPr>
          <p:cNvPr id="10444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87D0767-A20B-44BA-9D36-9325AFE220B9}" type="slidenum">
              <a:rPr lang="en-US" altLang="en-US"/>
              <a:pPr/>
              <a:t>46</a:t>
            </a:fld>
            <a:endParaRPr lang="en-US" altLang="en-US"/>
          </a:p>
        </p:txBody>
      </p:sp>
      <p:sp>
        <p:nvSpPr>
          <p:cNvPr id="1054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3C10457-CB96-496F-A4F7-C7B232B03611}" type="slidenum">
              <a:rPr lang="en-US" altLang="en-US"/>
              <a:pPr/>
              <a:t>47</a:t>
            </a:fld>
            <a:endParaRPr lang="en-US" altLang="en-US"/>
          </a:p>
        </p:txBody>
      </p:sp>
      <p:sp>
        <p:nvSpPr>
          <p:cNvPr id="10649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4D2E515D-DB56-497A-A640-C5E575E9388A}" type="slidenum">
              <a:rPr lang="en-US" altLang="en-US"/>
              <a:pPr/>
              <a:t>48</a:t>
            </a:fld>
            <a:endParaRPr lang="en-US" altLang="en-US"/>
          </a:p>
        </p:txBody>
      </p:sp>
      <p:sp>
        <p:nvSpPr>
          <p:cNvPr id="10752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4E30A230-21B2-4835-BABA-F5D51049F8AC}" type="slidenum">
              <a:rPr lang="en-US" altLang="en-US"/>
              <a:pPr/>
              <a:t>49</a:t>
            </a:fld>
            <a:endParaRPr lang="en-US" altLang="en-US"/>
          </a:p>
        </p:txBody>
      </p:sp>
      <p:sp>
        <p:nvSpPr>
          <p:cNvPr id="10854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B866B457-FB6C-4819-B087-E13FD2E0F9D2}" type="slidenum">
              <a:rPr lang="en-US" altLang="en-US"/>
              <a:pPr/>
              <a:t>5</a:t>
            </a:fld>
            <a:endParaRPr lang="en-US" altLang="en-US"/>
          </a:p>
        </p:txBody>
      </p:sp>
      <p:sp>
        <p:nvSpPr>
          <p:cNvPr id="634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C6F22DEB-4D65-4CFE-A62F-1174449D77C8}" type="slidenum">
              <a:rPr lang="en-US" altLang="en-US"/>
              <a:pPr/>
              <a:t>50</a:t>
            </a:fld>
            <a:endParaRPr lang="en-US" altLang="en-US"/>
          </a:p>
        </p:txBody>
      </p:sp>
      <p:sp>
        <p:nvSpPr>
          <p:cNvPr id="1095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6F913CCE-3014-44EF-B182-183E341EAE16}" type="slidenum">
              <a:rPr lang="en-US" altLang="en-US"/>
              <a:pPr/>
              <a:t>51</a:t>
            </a:fld>
            <a:endParaRPr lang="en-US" altLang="en-US"/>
          </a:p>
        </p:txBody>
      </p:sp>
      <p:sp>
        <p:nvSpPr>
          <p:cNvPr id="11059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72CFFA05-E3C1-43B2-BF69-4FB4047EF8F0}" type="slidenum">
              <a:rPr lang="en-US" altLang="en-US"/>
              <a:pPr/>
              <a:t>52</a:t>
            </a:fld>
            <a:endParaRPr lang="en-US" altLang="en-US"/>
          </a:p>
        </p:txBody>
      </p:sp>
      <p:sp>
        <p:nvSpPr>
          <p:cNvPr id="11161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07761027-7A65-4269-845A-BFFD74468A77}" type="slidenum">
              <a:rPr lang="en-US" altLang="en-US"/>
              <a:pPr/>
              <a:t>53</a:t>
            </a:fld>
            <a:endParaRPr lang="en-US" altLang="en-US"/>
          </a:p>
        </p:txBody>
      </p:sp>
      <p:sp>
        <p:nvSpPr>
          <p:cNvPr id="11264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64B080FD-CCCE-4795-828C-75170FA10886}" type="slidenum">
              <a:rPr lang="en-US" altLang="en-US"/>
              <a:pPr/>
              <a:t>54</a:t>
            </a:fld>
            <a:endParaRPr lang="en-US" altLang="en-US"/>
          </a:p>
        </p:txBody>
      </p:sp>
      <p:sp>
        <p:nvSpPr>
          <p:cNvPr id="11366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8F97AB5E-1B3B-48E9-9631-793615A8E3BB}" type="slidenum">
              <a:rPr lang="en-US" altLang="en-US"/>
              <a:pPr/>
              <a:t>55</a:t>
            </a:fld>
            <a:endParaRPr lang="en-US" altLang="en-US"/>
          </a:p>
        </p:txBody>
      </p:sp>
      <p:sp>
        <p:nvSpPr>
          <p:cNvPr id="11468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16A21F22-0333-4AEE-B0C2-AE6F0B1B8733}" type="slidenum">
              <a:rPr lang="en-US" altLang="en-US"/>
              <a:pPr/>
              <a:t>6</a:t>
            </a:fld>
            <a:endParaRPr lang="en-US" altLang="en-US"/>
          </a:p>
        </p:txBody>
      </p:sp>
      <p:sp>
        <p:nvSpPr>
          <p:cNvPr id="6451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451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D2E17AF7-BFA2-4C32-89D0-8FAB04FA25EE}" type="slidenum">
              <a:rPr lang="en-US" altLang="en-US"/>
              <a:pPr/>
              <a:t>7</a:t>
            </a:fld>
            <a:endParaRPr lang="en-US" altLang="en-US"/>
          </a:p>
        </p:txBody>
      </p:sp>
      <p:sp>
        <p:nvSpPr>
          <p:cNvPr id="655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553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BDC3CBEC-3D6D-4D29-8AA6-A2361A1742AD}" type="slidenum">
              <a:rPr lang="en-US" altLang="en-US"/>
              <a:pPr/>
              <a:t>8</a:t>
            </a:fld>
            <a:endParaRPr lang="en-US" altLang="en-US"/>
          </a:p>
        </p:txBody>
      </p:sp>
      <p:sp>
        <p:nvSpPr>
          <p:cNvPr id="66561"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656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3"/>
          <p:cNvSpPr>
            <a:spLocks noGrp="1" noChangeArrowheads="1"/>
          </p:cNvSpPr>
          <p:nvPr>
            <p:ph type="sldNum"/>
          </p:nvPr>
        </p:nvSpPr>
        <p:spPr>
          <a:ln/>
        </p:spPr>
        <p:txBody>
          <a:bodyPr/>
          <a:lstStyle/>
          <a:p>
            <a:fld id="{06965E77-F852-4DDE-B7C4-4CC27353514F}" type="slidenum">
              <a:rPr lang="en-US" altLang="en-US"/>
              <a:pPr/>
              <a:t>9</a:t>
            </a:fld>
            <a:endParaRPr lang="en-US" altLang="en-US"/>
          </a:p>
        </p:txBody>
      </p:sp>
      <p:sp>
        <p:nvSpPr>
          <p:cNvPr id="67585"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758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726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79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1463" y="274638"/>
            <a:ext cx="2054225" cy="58404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1863" cy="584041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094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8488" cy="1131887"/>
          </a:xfrm>
        </p:spPr>
        <p:txBody>
          <a:bodyPr/>
          <a:lstStyle/>
          <a:p>
            <a:r>
              <a:rPr lang="en-US"/>
              <a:t>Click to edit Master title style</a:t>
            </a:r>
          </a:p>
        </p:txBody>
      </p:sp>
    </p:spTree>
    <p:extLst>
      <p:ext uri="{BB962C8B-B14F-4D97-AF65-F5344CB8AC3E}">
        <p14:creationId xmlns:p14="http://schemas.microsoft.com/office/powerpoint/2010/main" val="290417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55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238953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2250" cy="4514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1850" y="1600200"/>
            <a:ext cx="4033838" cy="4514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64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211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8972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3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934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1974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18488" cy="1131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6" name="Rectangle 2"/>
          <p:cNvSpPr>
            <a:spLocks noGrp="1" noChangeArrowheads="1"/>
          </p:cNvSpPr>
          <p:nvPr>
            <p:ph type="body" idx="1"/>
          </p:nvPr>
        </p:nvSpPr>
        <p:spPr bwMode="auto">
          <a:xfrm>
            <a:off x="457200" y="1600200"/>
            <a:ext cx="8218488" cy="451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027" name="Text Box 3"/>
          <p:cNvSpPr txBox="1">
            <a:spLocks noChangeArrowheads="1"/>
          </p:cNvSpPr>
          <p:nvPr/>
        </p:nvSpPr>
        <p:spPr bwMode="auto">
          <a:xfrm>
            <a:off x="152400" y="6248400"/>
            <a:ext cx="4419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500"/>
              </a:spcBef>
              <a:buClrTx/>
              <a:buFontTx/>
              <a:buNone/>
            </a:pPr>
            <a:r>
              <a:rPr lang="en-US" altLang="en-US" sz="800">
                <a:effectLst>
                  <a:outerShdw blurRad="38100" dist="38100" dir="2700000" algn="tl">
                    <a:srgbClr val="C0C0C0"/>
                  </a:outerShdw>
                </a:effectLst>
              </a:rPr>
              <a:t>Floyd</a:t>
            </a:r>
            <a:br>
              <a:rPr lang="en-US" altLang="en-US" sz="800">
                <a:effectLst>
                  <a:outerShdw blurRad="38100" dist="38100" dir="2700000" algn="tl">
                    <a:srgbClr val="C0C0C0"/>
                  </a:outerShdw>
                </a:effectLst>
              </a:rPr>
            </a:br>
            <a:r>
              <a:rPr lang="en-US" altLang="en-US" sz="800" i="1">
                <a:effectLst>
                  <a:outerShdw blurRad="38100" dist="38100" dir="2700000" algn="tl">
                    <a:srgbClr val="C0C0C0"/>
                  </a:outerShdw>
                </a:effectLst>
              </a:rPr>
              <a:t>Digital Fundamentals, 11/e</a:t>
            </a:r>
          </a:p>
        </p:txBody>
      </p:sp>
      <p:sp>
        <p:nvSpPr>
          <p:cNvPr id="1028" name="Text Box 4"/>
          <p:cNvSpPr txBox="1">
            <a:spLocks noChangeArrowheads="1"/>
          </p:cNvSpPr>
          <p:nvPr/>
        </p:nvSpPr>
        <p:spPr bwMode="auto">
          <a:xfrm>
            <a:off x="3581400" y="6613525"/>
            <a:ext cx="15240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spcBef>
                <a:spcPts val="625"/>
              </a:spcBef>
              <a:buClrTx/>
              <a:buFontTx/>
              <a:buNone/>
            </a:pPr>
            <a:r>
              <a:rPr lang="en-US" altLang="en-US" sz="1000"/>
              <a:t>Slide </a:t>
            </a:r>
            <a:fld id="{7F958EC1-6A8E-44B4-8375-4E18408EF53B}" type="slidenum">
              <a:rPr lang="en-US" altLang="en-US" sz="1000"/>
              <a:pPr algn="ctr">
                <a:spcBef>
                  <a:spcPts val="625"/>
                </a:spcBef>
                <a:buClrTx/>
                <a:buFontTx/>
                <a:buNone/>
              </a:pPr>
              <a:t>‹#›</a:t>
            </a:fld>
            <a:endParaRPr lang="en-US" altLang="en-US" sz="10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49263" rtl="0" fontAlgn="base">
        <a:spcBef>
          <a:spcPct val="0"/>
        </a:spcBef>
        <a:spcAft>
          <a:spcPct val="0"/>
        </a:spcAft>
        <a:buClr>
          <a:srgbClr val="000000"/>
        </a:buClr>
        <a:buSzPct val="100000"/>
        <a:buFont typeface="Times New Roman" panose="02020603050405020304" pitchFamily="18" charset="0"/>
        <a:defRPr sz="2400" b="1" kern="1200">
          <a:solidFill>
            <a:srgbClr val="345A35"/>
          </a:solidFill>
          <a:effectLst>
            <a:outerShdw blurRad="38100" dist="38100" dir="2700000" algn="tl">
              <a:srgbClr val="C0C0C0"/>
            </a:outerShdw>
          </a:effectLst>
          <a:latin typeface="+mj-lt"/>
          <a:ea typeface="+mj-ea"/>
          <a:cs typeface="+mj-cs"/>
        </a:defRPr>
      </a:lvl1pPr>
      <a:lvl2pPr marL="742950" indent="-28575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2pPr>
      <a:lvl3pPr marL="11430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3pPr>
      <a:lvl4pPr marL="16002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4pPr>
      <a:lvl5pPr marL="20574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5pPr>
      <a:lvl6pPr marL="25146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6pPr>
      <a:lvl7pPr marL="29718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7pPr>
      <a:lvl8pPr marL="34290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8pPr>
      <a:lvl9pPr marL="3886200" indent="-228600" algn="ctr" defTabSz="449263" rtl="0" fontAlgn="base">
        <a:spcBef>
          <a:spcPct val="0"/>
        </a:spcBef>
        <a:spcAft>
          <a:spcPct val="0"/>
        </a:spcAft>
        <a:buClr>
          <a:srgbClr val="000000"/>
        </a:buClr>
        <a:buSzPct val="100000"/>
        <a:buFont typeface="Times New Roman" panose="02020603050405020304" pitchFamily="18" charset="0"/>
        <a:defRPr sz="2400" b="1">
          <a:solidFill>
            <a:srgbClr val="345A35"/>
          </a:solidFill>
          <a:effectLst>
            <a:outerShdw blurRad="38100" dist="38100" dir="2700000" algn="tl">
              <a:srgbClr val="C0C0C0"/>
            </a:outerShdw>
          </a:effectLst>
          <a:latin typeface="Arial" panose="020B0604020202020204" pitchFamily="34" charset="0"/>
          <a:cs typeface="Noto Sans CJK SC Regular" charset="0"/>
        </a:defRPr>
      </a:lvl9pPr>
    </p:titleStyle>
    <p:bodyStyle>
      <a:lvl1pPr marL="342900" indent="-342900" algn="l" defTabSz="449263" rtl="0" fontAlgn="base">
        <a:spcBef>
          <a:spcPts val="800"/>
        </a:spcBef>
        <a:spcAft>
          <a:spcPct val="0"/>
        </a:spcAft>
        <a:buClr>
          <a:srgbClr val="000000"/>
        </a:buClr>
        <a:buSzPct val="100000"/>
        <a:buFont typeface="Times New Roman" panose="02020603050405020304" pitchFamily="18" charset="0"/>
        <a:defRPr sz="3200" kern="1200">
          <a:solidFill>
            <a:srgbClr val="000000"/>
          </a:solidFill>
          <a:effectLst>
            <a:outerShdw blurRad="38100" dist="38100" dir="2700000" algn="tl">
              <a:srgbClr val="C0C0C0"/>
            </a:outerShdw>
          </a:effectLst>
          <a:latin typeface="+mn-lt"/>
          <a:ea typeface="+mn-ea"/>
          <a:cs typeface="+mn-cs"/>
        </a:defRPr>
      </a:lvl1pPr>
      <a:lvl2pPr marL="742950" indent="-285750" algn="l" defTabSz="449263" rtl="0" fontAlgn="base">
        <a:spcBef>
          <a:spcPts val="700"/>
        </a:spcBef>
        <a:spcAft>
          <a:spcPct val="0"/>
        </a:spcAft>
        <a:buClr>
          <a:srgbClr val="000000"/>
        </a:buClr>
        <a:buSzPct val="100000"/>
        <a:buFont typeface="Times New Roman" panose="02020603050405020304" pitchFamily="18" charset="0"/>
        <a:defRPr sz="2800" kern="1200">
          <a:solidFill>
            <a:srgbClr val="000000"/>
          </a:solidFill>
          <a:effectLst>
            <a:outerShdw blurRad="38100" dist="38100" dir="2700000" algn="tl">
              <a:srgbClr val="C0C0C0"/>
            </a:outerShdw>
          </a:effectLst>
          <a:latin typeface="+mn-lt"/>
          <a:ea typeface="+mn-ea"/>
          <a:cs typeface="+mn-cs"/>
        </a:defRPr>
      </a:lvl2pPr>
      <a:lvl3pPr marL="1143000" indent="-228600" algn="l" defTabSz="449263" rtl="0" fontAlgn="base">
        <a:spcBef>
          <a:spcPts val="600"/>
        </a:spcBef>
        <a:spcAft>
          <a:spcPct val="0"/>
        </a:spcAft>
        <a:buClr>
          <a:srgbClr val="000000"/>
        </a:buClr>
        <a:buSzPct val="100000"/>
        <a:buFont typeface="Times New Roman" panose="02020603050405020304" pitchFamily="18" charset="0"/>
        <a:defRPr sz="2400" kern="1200">
          <a:solidFill>
            <a:srgbClr val="000000"/>
          </a:solidFill>
          <a:effectLst>
            <a:outerShdw blurRad="38100" dist="38100" dir="2700000" algn="tl">
              <a:srgbClr val="C0C0C0"/>
            </a:outerShdw>
          </a:effectLst>
          <a:latin typeface="+mn-lt"/>
          <a:ea typeface="+mn-ea"/>
          <a:cs typeface="+mn-cs"/>
        </a:defRPr>
      </a:lvl3pPr>
      <a:lvl4pPr marL="1600200" indent="-228600" algn="l" defTabSz="449263" rtl="0" fontAlgn="base">
        <a:spcBef>
          <a:spcPts val="500"/>
        </a:spcBef>
        <a:spcAft>
          <a:spcPct val="0"/>
        </a:spcAft>
        <a:buClr>
          <a:srgbClr val="000000"/>
        </a:buClr>
        <a:buSzPct val="100000"/>
        <a:buFont typeface="Times New Roman" panose="02020603050405020304" pitchFamily="18" charset="0"/>
        <a:defRPr sz="2000" kern="1200">
          <a:solidFill>
            <a:srgbClr val="000000"/>
          </a:solidFill>
          <a:effectLst>
            <a:outerShdw blurRad="38100" dist="38100" dir="2700000" algn="tl">
              <a:srgbClr val="C0C0C0"/>
            </a:outerShdw>
          </a:effectLst>
          <a:latin typeface="+mn-lt"/>
          <a:ea typeface="+mn-ea"/>
          <a:cs typeface="+mn-cs"/>
        </a:defRPr>
      </a:lvl4pPr>
      <a:lvl5pPr marL="2057400" indent="-228600" algn="l" defTabSz="449263" rtl="0" fontAlgn="base">
        <a:spcBef>
          <a:spcPts val="500"/>
        </a:spcBef>
        <a:spcAft>
          <a:spcPct val="0"/>
        </a:spcAft>
        <a:buClr>
          <a:srgbClr val="000000"/>
        </a:buClr>
        <a:buSzPct val="100000"/>
        <a:buFont typeface="Times New Roman" panose="02020603050405020304" pitchFamily="18" charset="0"/>
        <a:defRPr sz="2000" kern="1200">
          <a:solidFill>
            <a:srgbClr val="000000"/>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838200" y="2130425"/>
            <a:ext cx="7772400" cy="1470025"/>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Digital Fundamentals</a:t>
            </a:r>
          </a:p>
        </p:txBody>
      </p:sp>
      <p:sp>
        <p:nvSpPr>
          <p:cNvPr id="3074" name="Rectangle 2"/>
          <p:cNvSpPr>
            <a:spLocks noGrp="1" noChangeArrowheads="1"/>
          </p:cNvSpPr>
          <p:nvPr>
            <p:ph type="subTitle" idx="4294967295"/>
          </p:nvPr>
        </p:nvSpPr>
        <p:spPr bwMode="auto">
          <a:xfrm>
            <a:off x="762000" y="3886200"/>
            <a:ext cx="7620000" cy="1752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0" indent="0" algn="ctr">
              <a:spcBef>
                <a:spcPts val="600"/>
              </a:spcBef>
              <a:buClrTx/>
              <a:buFontTx/>
              <a:buNone/>
              <a:tabLst>
                <a:tab pos="0" algn="l"/>
                <a:tab pos="111125" algn="l"/>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144000" algn="l"/>
                <a:tab pos="9601200" algn="l"/>
                <a:tab pos="10058400" algn="l"/>
                <a:tab pos="10515600" algn="l"/>
              </a:tabLst>
            </a:pPr>
            <a:r>
              <a:rPr lang="en-US" altLang="en-US" sz="2400" b="1"/>
              <a:t>CHAPTER 5  </a:t>
            </a:r>
            <a:br>
              <a:rPr lang="en-US" altLang="en-US" sz="2400" b="1"/>
            </a:br>
            <a:r>
              <a:rPr lang="en-US" altLang="en-US" sz="2400" b="1"/>
              <a:t>Combinational Logic Analysis</a:t>
            </a:r>
          </a:p>
        </p:txBody>
      </p:sp>
      <p:grpSp>
        <p:nvGrpSpPr>
          <p:cNvPr id="3075" name="Group 3"/>
          <p:cNvGrpSpPr>
            <a:grpSpLocks/>
          </p:cNvGrpSpPr>
          <p:nvPr/>
        </p:nvGrpSpPr>
        <p:grpSpPr bwMode="auto">
          <a:xfrm>
            <a:off x="228600" y="228600"/>
            <a:ext cx="8599488" cy="6008688"/>
            <a:chOff x="144" y="144"/>
            <a:chExt cx="5417" cy="3785"/>
          </a:xfrm>
        </p:grpSpPr>
        <p:grpSp>
          <p:nvGrpSpPr>
            <p:cNvPr id="3076" name="Group 4"/>
            <p:cNvGrpSpPr>
              <a:grpSpLocks/>
            </p:cNvGrpSpPr>
            <p:nvPr/>
          </p:nvGrpSpPr>
          <p:grpSpPr bwMode="auto">
            <a:xfrm>
              <a:off x="192" y="192"/>
              <a:ext cx="5369" cy="3737"/>
              <a:chOff x="192" y="192"/>
              <a:chExt cx="5369" cy="3737"/>
            </a:xfrm>
          </p:grpSpPr>
          <p:sp>
            <p:nvSpPr>
              <p:cNvPr id="3077"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078"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9"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074">
                                            <p:txEl>
                                              <p:pRg st="0" end="0"/>
                                            </p:txEl>
                                          </p:spTgt>
                                        </p:tgtEl>
                                        <p:attrNameLst>
                                          <p:attrName>style.visibility</p:attrName>
                                        </p:attrNameLst>
                                      </p:cBhvr>
                                      <p:to>
                                        <p:strVal val="visible"/>
                                      </p:to>
                                    </p:set>
                                    <p:animEffect transition="in" filter="wipe(left)">
                                      <p:cBhvr additive="repl">
                                        <p:cTn id="7" dur="500"/>
                                        <p:tgtEl>
                                          <p:spTgt spid="30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Example 5-3: Basic Combinational Logic Circuits</a:t>
            </a:r>
          </a:p>
        </p:txBody>
      </p:sp>
      <p:grpSp>
        <p:nvGrpSpPr>
          <p:cNvPr id="12290" name="Group 2"/>
          <p:cNvGrpSpPr>
            <a:grpSpLocks/>
          </p:cNvGrpSpPr>
          <p:nvPr/>
        </p:nvGrpSpPr>
        <p:grpSpPr bwMode="auto">
          <a:xfrm>
            <a:off x="228600" y="228600"/>
            <a:ext cx="8599488" cy="6008688"/>
            <a:chOff x="144" y="144"/>
            <a:chExt cx="5417" cy="3785"/>
          </a:xfrm>
        </p:grpSpPr>
        <p:grpSp>
          <p:nvGrpSpPr>
            <p:cNvPr id="12291" name="Group 3"/>
            <p:cNvGrpSpPr>
              <a:grpSpLocks/>
            </p:cNvGrpSpPr>
            <p:nvPr/>
          </p:nvGrpSpPr>
          <p:grpSpPr bwMode="auto">
            <a:xfrm>
              <a:off x="192" y="192"/>
              <a:ext cx="5369" cy="3737"/>
              <a:chOff x="192" y="192"/>
              <a:chExt cx="5369" cy="3737"/>
            </a:xfrm>
          </p:grpSpPr>
          <p:sp>
            <p:nvSpPr>
              <p:cNvPr id="12292"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2293"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2294"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2295" name="Text Box 7"/>
          <p:cNvSpPr txBox="1">
            <a:spLocks noChangeArrowheads="1"/>
          </p:cNvSpPr>
          <p:nvPr/>
        </p:nvSpPr>
        <p:spPr bwMode="auto">
          <a:xfrm>
            <a:off x="503238" y="1189038"/>
            <a:ext cx="8548687" cy="2589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Use exclusive-OR gates to implement an even-parity code generator for an original</a:t>
            </a:r>
          </a:p>
          <a:p>
            <a:pPr>
              <a:buClrTx/>
              <a:buFontTx/>
              <a:buNone/>
            </a:pPr>
            <a:r>
              <a:rPr lang="en-US" altLang="en-US"/>
              <a:t>4-bit code.</a:t>
            </a:r>
          </a:p>
          <a:p>
            <a:pPr>
              <a:buClrTx/>
              <a:buFontTx/>
              <a:buNone/>
            </a:pPr>
            <a:r>
              <a:rPr lang="en-US" altLang="en-US" sz="2000" b="1">
                <a:solidFill>
                  <a:srgbClr val="FF9999"/>
                </a:solidFill>
              </a:rPr>
              <a:t>Solution</a:t>
            </a:r>
          </a:p>
          <a:p>
            <a:pPr>
              <a:buClrTx/>
              <a:buFontTx/>
              <a:buNone/>
            </a:pPr>
            <a:r>
              <a:rPr lang="en-US" altLang="en-US"/>
              <a:t>Recall from Chapter 2 that a parity bit is added to a binary code in order to provide error detection. For even parity, a parity bit is added to the original code to make the total number of 1s in the code even. The circuit in Figure 5–7 produces a 1 output when there is an odd number of 1s on the inputs in order to make the total number of 1s in the output code even. A 0 output is produced when there is an even number of 1s on the inputs.</a:t>
            </a:r>
          </a:p>
        </p:txBody>
      </p:sp>
      <p:pic>
        <p:nvPicPr>
          <p:cNvPr id="122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3743325"/>
            <a:ext cx="6731000" cy="2530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2295">
                                            <p:txEl>
                                              <p:pRg st="2" end="2"/>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2295">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Example 5-3: Basic Combinational Logic Circuits</a:t>
            </a:r>
          </a:p>
        </p:txBody>
      </p:sp>
      <p:grpSp>
        <p:nvGrpSpPr>
          <p:cNvPr id="13314" name="Group 2"/>
          <p:cNvGrpSpPr>
            <a:grpSpLocks/>
          </p:cNvGrpSpPr>
          <p:nvPr/>
        </p:nvGrpSpPr>
        <p:grpSpPr bwMode="auto">
          <a:xfrm>
            <a:off x="228600" y="228600"/>
            <a:ext cx="8599488" cy="6008688"/>
            <a:chOff x="144" y="144"/>
            <a:chExt cx="5417" cy="3785"/>
          </a:xfrm>
        </p:grpSpPr>
        <p:grpSp>
          <p:nvGrpSpPr>
            <p:cNvPr id="13315" name="Group 3"/>
            <p:cNvGrpSpPr>
              <a:grpSpLocks/>
            </p:cNvGrpSpPr>
            <p:nvPr/>
          </p:nvGrpSpPr>
          <p:grpSpPr bwMode="auto">
            <a:xfrm>
              <a:off x="192" y="192"/>
              <a:ext cx="5369" cy="3737"/>
              <a:chOff x="192" y="192"/>
              <a:chExt cx="5369" cy="3737"/>
            </a:xfrm>
          </p:grpSpPr>
          <p:sp>
            <p:nvSpPr>
              <p:cNvPr id="13316"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3317"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3318"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3319" name="Text Box 7"/>
          <p:cNvSpPr txBox="1">
            <a:spLocks noChangeArrowheads="1"/>
          </p:cNvSpPr>
          <p:nvPr/>
        </p:nvSpPr>
        <p:spPr bwMode="auto">
          <a:xfrm>
            <a:off x="503238" y="1189038"/>
            <a:ext cx="8548687"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dirty="0"/>
              <a:t>Use </a:t>
            </a:r>
            <a:r>
              <a:rPr lang="en-US" altLang="en-US" dirty="0" err="1"/>
              <a:t>exlusive</a:t>
            </a:r>
            <a:r>
              <a:rPr lang="en-US" altLang="en-US" dirty="0"/>
              <a:t>-OR gates to implement an even-parity checker for the 5-bit code generated by the circuit in Example 5–3.</a:t>
            </a:r>
          </a:p>
          <a:p>
            <a:pPr>
              <a:buClrTx/>
              <a:buFontTx/>
              <a:buNone/>
            </a:pPr>
            <a:r>
              <a:rPr lang="en-US" altLang="en-US" sz="2000" b="1" dirty="0">
                <a:solidFill>
                  <a:srgbClr val="FF9999"/>
                </a:solidFill>
              </a:rPr>
              <a:t>Solution</a:t>
            </a:r>
          </a:p>
          <a:p>
            <a:pPr>
              <a:buClrTx/>
              <a:buFontTx/>
              <a:buNone/>
            </a:pPr>
            <a:r>
              <a:rPr lang="en-US" altLang="en-US" dirty="0"/>
              <a:t>The circuit in Figure 5–8 produces a 1 output when there is an error in the five-bit code and a 0 when there is no error.</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1" presetClass="entr" fill="hold" nodeType="withEffect">
                                  <p:stCondLst>
                                    <p:cond delay="0"/>
                                  </p:stCondLst>
                                  <p:childTnLst>
                                    <p:set>
                                      <p:cBhvr additive="repl">
                                        <p:cTn id="6" dur="1" fill="hold">
                                          <p:stCondLst>
                                            <p:cond delay="0"/>
                                          </p:stCondLst>
                                        </p:cTn>
                                        <p:tgtEl>
                                          <p:spTgt spid="133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Example 5-3: Basic Combinational Logic Circuits</a:t>
            </a:r>
          </a:p>
        </p:txBody>
      </p:sp>
      <p:grpSp>
        <p:nvGrpSpPr>
          <p:cNvPr id="14338" name="Group 2"/>
          <p:cNvGrpSpPr>
            <a:grpSpLocks/>
          </p:cNvGrpSpPr>
          <p:nvPr/>
        </p:nvGrpSpPr>
        <p:grpSpPr bwMode="auto">
          <a:xfrm>
            <a:off x="228600" y="228600"/>
            <a:ext cx="8599488" cy="6008688"/>
            <a:chOff x="144" y="144"/>
            <a:chExt cx="5417" cy="3785"/>
          </a:xfrm>
        </p:grpSpPr>
        <p:grpSp>
          <p:nvGrpSpPr>
            <p:cNvPr id="14339" name="Group 3"/>
            <p:cNvGrpSpPr>
              <a:grpSpLocks/>
            </p:cNvGrpSpPr>
            <p:nvPr/>
          </p:nvGrpSpPr>
          <p:grpSpPr bwMode="auto">
            <a:xfrm>
              <a:off x="192" y="192"/>
              <a:ext cx="5369" cy="3737"/>
              <a:chOff x="192" y="192"/>
              <a:chExt cx="5369" cy="3737"/>
            </a:xfrm>
          </p:grpSpPr>
          <p:sp>
            <p:nvSpPr>
              <p:cNvPr id="14340"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4341"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4342"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4343" name="Text Box 7"/>
          <p:cNvSpPr txBox="1">
            <a:spLocks noChangeArrowheads="1"/>
          </p:cNvSpPr>
          <p:nvPr/>
        </p:nvSpPr>
        <p:spPr bwMode="auto">
          <a:xfrm>
            <a:off x="503238" y="1189038"/>
            <a:ext cx="8548687" cy="149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434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4400"/>
            <a:ext cx="4772025" cy="4200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0" y="1060450"/>
            <a:ext cx="3657600" cy="2454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7013" y="5029200"/>
            <a:ext cx="6257925" cy="184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a:t>
            </a:r>
          </a:p>
        </p:txBody>
      </p:sp>
      <p:sp>
        <p:nvSpPr>
          <p:cNvPr id="15362" name="Rectangle 2"/>
          <p:cNvSpPr>
            <a:spLocks noGrp="1" noChangeArrowheads="1"/>
          </p:cNvSpPr>
          <p:nvPr>
            <p:ph type="body" idx="1"/>
          </p:nvPr>
        </p:nvSpPr>
        <p:spPr>
          <a:xfrm>
            <a:off x="762000" y="1600200"/>
            <a:ext cx="7924800" cy="4525963"/>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Exclusive-NOR Logic</a:t>
            </a:r>
          </a:p>
        </p:txBody>
      </p:sp>
      <p:grpSp>
        <p:nvGrpSpPr>
          <p:cNvPr id="15363" name="Group 3"/>
          <p:cNvGrpSpPr>
            <a:grpSpLocks/>
          </p:cNvGrpSpPr>
          <p:nvPr/>
        </p:nvGrpSpPr>
        <p:grpSpPr bwMode="auto">
          <a:xfrm>
            <a:off x="228600" y="228600"/>
            <a:ext cx="8599488" cy="6008688"/>
            <a:chOff x="144" y="144"/>
            <a:chExt cx="5417" cy="3785"/>
          </a:xfrm>
        </p:grpSpPr>
        <p:grpSp>
          <p:nvGrpSpPr>
            <p:cNvPr id="15364" name="Group 4"/>
            <p:cNvGrpSpPr>
              <a:grpSpLocks/>
            </p:cNvGrpSpPr>
            <p:nvPr/>
          </p:nvGrpSpPr>
          <p:grpSpPr bwMode="auto">
            <a:xfrm>
              <a:off x="192" y="192"/>
              <a:ext cx="5369" cy="3737"/>
              <a:chOff x="192" y="192"/>
              <a:chExt cx="5369" cy="3737"/>
            </a:xfrm>
          </p:grpSpPr>
          <p:sp>
            <p:nvSpPr>
              <p:cNvPr id="15365"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5366"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5367"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536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2193925"/>
            <a:ext cx="4714875" cy="390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88" y="2835275"/>
            <a:ext cx="3305175" cy="1809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7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475" y="2925763"/>
            <a:ext cx="3314700" cy="1571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71" name="Text Box 11"/>
          <p:cNvSpPr txBox="1">
            <a:spLocks noChangeArrowheads="1"/>
          </p:cNvSpPr>
          <p:nvPr/>
        </p:nvSpPr>
        <p:spPr bwMode="auto">
          <a:xfrm>
            <a:off x="917575" y="5141913"/>
            <a:ext cx="73723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r>
              <a:rPr lang="en-US" altLang="en-US" b="1">
                <a:solidFill>
                  <a:srgbClr val="5983B0"/>
                </a:solidFill>
              </a:rPr>
              <a:t>FIGURE 5–6 </a:t>
            </a:r>
            <a:r>
              <a:rPr lang="en-US" altLang="en-US"/>
              <a:t>Two equivalent ways of implementing the exclusive-NOR.</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a:t>
            </a:r>
          </a:p>
        </p:txBody>
      </p:sp>
      <p:grpSp>
        <p:nvGrpSpPr>
          <p:cNvPr id="16386" name="Group 2"/>
          <p:cNvGrpSpPr>
            <a:grpSpLocks/>
          </p:cNvGrpSpPr>
          <p:nvPr/>
        </p:nvGrpSpPr>
        <p:grpSpPr bwMode="auto">
          <a:xfrm>
            <a:off x="228600" y="228600"/>
            <a:ext cx="8599488" cy="6008688"/>
            <a:chOff x="144" y="144"/>
            <a:chExt cx="5417" cy="3785"/>
          </a:xfrm>
        </p:grpSpPr>
        <p:grpSp>
          <p:nvGrpSpPr>
            <p:cNvPr id="16387" name="Group 3"/>
            <p:cNvGrpSpPr>
              <a:grpSpLocks/>
            </p:cNvGrpSpPr>
            <p:nvPr/>
          </p:nvGrpSpPr>
          <p:grpSpPr bwMode="auto">
            <a:xfrm>
              <a:off x="192" y="192"/>
              <a:ext cx="5369" cy="3737"/>
              <a:chOff x="192" y="192"/>
              <a:chExt cx="5369" cy="3737"/>
            </a:xfrm>
          </p:grpSpPr>
          <p:sp>
            <p:nvSpPr>
              <p:cNvPr id="16388"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6389"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6390"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63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1736725"/>
            <a:ext cx="8101012"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2" name="Text Box 8"/>
          <p:cNvSpPr txBox="1">
            <a:spLocks noChangeArrowheads="1"/>
          </p:cNvSpPr>
          <p:nvPr/>
        </p:nvSpPr>
        <p:spPr bwMode="auto">
          <a:xfrm>
            <a:off x="1054100" y="1185863"/>
            <a:ext cx="21463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effectLst>
                  <a:outerShdw blurRad="38100" dist="38100" dir="2700000" algn="tl">
                    <a:srgbClr val="C0C0C0"/>
                  </a:outerShdw>
                </a:effectLst>
              </a:rPr>
              <a:t>Checkup</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25908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800"/>
              <a:t> 5–2 </a:t>
            </a:r>
            <a:r>
              <a:rPr lang="en-US" altLang="en-US"/>
              <a:t>Implementing Combinational Logic </a:t>
            </a:r>
          </a:p>
        </p:txBody>
      </p:sp>
      <p:grpSp>
        <p:nvGrpSpPr>
          <p:cNvPr id="17410" name="Group 2"/>
          <p:cNvGrpSpPr>
            <a:grpSpLocks/>
          </p:cNvGrpSpPr>
          <p:nvPr/>
        </p:nvGrpSpPr>
        <p:grpSpPr bwMode="auto">
          <a:xfrm>
            <a:off x="228600" y="228600"/>
            <a:ext cx="8599488" cy="6008688"/>
            <a:chOff x="144" y="144"/>
            <a:chExt cx="5417" cy="3785"/>
          </a:xfrm>
        </p:grpSpPr>
        <p:grpSp>
          <p:nvGrpSpPr>
            <p:cNvPr id="17411" name="Group 3"/>
            <p:cNvGrpSpPr>
              <a:grpSpLocks/>
            </p:cNvGrpSpPr>
            <p:nvPr/>
          </p:nvGrpSpPr>
          <p:grpSpPr bwMode="auto">
            <a:xfrm>
              <a:off x="192" y="192"/>
              <a:ext cx="5369" cy="3737"/>
              <a:chOff x="192" y="192"/>
              <a:chExt cx="5369" cy="3737"/>
            </a:xfrm>
          </p:grpSpPr>
          <p:sp>
            <p:nvSpPr>
              <p:cNvPr id="17412"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7413"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7414"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7415" name="Text Box 7"/>
          <p:cNvSpPr txBox="1">
            <a:spLocks noChangeArrowheads="1"/>
          </p:cNvSpPr>
          <p:nvPr/>
        </p:nvSpPr>
        <p:spPr bwMode="auto">
          <a:xfrm>
            <a:off x="1231900" y="3217863"/>
            <a:ext cx="592613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SzPct val="45000"/>
              <a:buFont typeface="Wingdings" panose="05000000000000000000" pitchFamily="2" charset="2"/>
              <a:buChar char=""/>
            </a:pPr>
            <a:r>
              <a:rPr lang="en-US" altLang="en-US"/>
              <a:t> Implement a logic circuit from a Boolean expression</a:t>
            </a:r>
          </a:p>
          <a:p>
            <a:pPr>
              <a:buSzPct val="45000"/>
              <a:buFont typeface="Wingdings" panose="05000000000000000000" pitchFamily="2" charset="2"/>
              <a:buChar char=""/>
            </a:pPr>
            <a:r>
              <a:rPr lang="en-US" altLang="en-US"/>
              <a:t> Implement a logic circuit from a truth table</a:t>
            </a:r>
          </a:p>
          <a:p>
            <a:pPr>
              <a:buSzPct val="45000"/>
              <a:buFont typeface="Wingdings" panose="05000000000000000000" pitchFamily="2" charset="2"/>
              <a:buChar char=""/>
            </a:pPr>
            <a:r>
              <a:rPr lang="en-US" altLang="en-US"/>
              <a:t> Minimize a logic circuit</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17409"/>
                                        </p:tgtEl>
                                        <p:attrNameLst>
                                          <p:attrName>style.visibility</p:attrName>
                                        </p:attrNameLst>
                                      </p:cBhvr>
                                      <p:to>
                                        <p:strVal val="visible"/>
                                      </p:to>
                                    </p:set>
                                    <p:animEffect transition="in" filter="wipe(left)">
                                      <p:cBhvr additive="repl">
                                        <p:cTn id="7" dur="1000"/>
                                        <p:tgtEl>
                                          <p:spTgt spid="17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57200" y="457200"/>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Implementing Combinational Logic </a:t>
            </a:r>
          </a:p>
        </p:txBody>
      </p:sp>
      <p:sp>
        <p:nvSpPr>
          <p:cNvPr id="18434" name="Rectangle 2"/>
          <p:cNvSpPr>
            <a:spLocks noGrp="1" noChangeArrowheads="1"/>
          </p:cNvSpPr>
          <p:nvPr>
            <p:ph type="body" idx="1"/>
          </p:nvPr>
        </p:nvSpPr>
        <p:spPr>
          <a:xfrm>
            <a:off x="1219200" y="1295400"/>
            <a:ext cx="7467600" cy="4525963"/>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From Boolean expression to logic circuit</a:t>
            </a:r>
          </a:p>
          <a:p>
            <a:pPr marL="731838" lvl="1" indent="-27463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Given a Boolean expression, create a logic circuit that implements that expression.</a:t>
            </a:r>
          </a:p>
          <a:p>
            <a:pPr marL="741363" lvl="1" indent="-274638">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endParaRPr lang="en-US" altLang="en-US"/>
          </a:p>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From truth table to logic circuit</a:t>
            </a:r>
          </a:p>
          <a:p>
            <a:pPr marL="731838" lvl="1" indent="-27463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Given a truth table, create a logic circuit that implements that table.</a:t>
            </a:r>
          </a:p>
          <a:p>
            <a:pPr marL="341313" indent="-331788">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endParaRPr lang="en-US" altLang="en-US"/>
          </a:p>
        </p:txBody>
      </p:sp>
      <p:grpSp>
        <p:nvGrpSpPr>
          <p:cNvPr id="18435" name="Group 3"/>
          <p:cNvGrpSpPr>
            <a:grpSpLocks/>
          </p:cNvGrpSpPr>
          <p:nvPr/>
        </p:nvGrpSpPr>
        <p:grpSpPr bwMode="auto">
          <a:xfrm>
            <a:off x="228600" y="228600"/>
            <a:ext cx="8599488" cy="6008688"/>
            <a:chOff x="144" y="144"/>
            <a:chExt cx="5417" cy="3785"/>
          </a:xfrm>
        </p:grpSpPr>
        <p:grpSp>
          <p:nvGrpSpPr>
            <p:cNvPr id="18436" name="Group 4"/>
            <p:cNvGrpSpPr>
              <a:grpSpLocks/>
            </p:cNvGrpSpPr>
            <p:nvPr/>
          </p:nvGrpSpPr>
          <p:grpSpPr bwMode="auto">
            <a:xfrm>
              <a:off x="192" y="192"/>
              <a:ext cx="5369" cy="3737"/>
              <a:chOff x="192" y="192"/>
              <a:chExt cx="5369" cy="3737"/>
            </a:xfrm>
          </p:grpSpPr>
          <p:sp>
            <p:nvSpPr>
              <p:cNvPr id="18437"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8438"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8439"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18434">
                                            <p:txEl>
                                              <p:pRg st="0" end="0"/>
                                            </p:txEl>
                                          </p:spTgt>
                                        </p:tgtEl>
                                        <p:attrNameLst>
                                          <p:attrName>style.visibility</p:attrName>
                                        </p:attrNameLst>
                                      </p:cBhvr>
                                      <p:to>
                                        <p:strVal val="visible"/>
                                      </p:to>
                                    </p:set>
                                    <p:animEffect transition="in" filter="dissolve">
                                      <p:cBhvr additive="repl">
                                        <p:cTn id="7" dur="500"/>
                                        <p:tgtEl>
                                          <p:spTgt spid="18434">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18434">
                                            <p:txEl>
                                              <p:pRg st="1" end="1"/>
                                            </p:txEl>
                                          </p:spTgt>
                                        </p:tgtEl>
                                        <p:attrNameLst>
                                          <p:attrName>style.visibility</p:attrName>
                                        </p:attrNameLst>
                                      </p:cBhvr>
                                      <p:to>
                                        <p:strVal val="visible"/>
                                      </p:to>
                                    </p:set>
                                    <p:animEffect transition="in" filter="dissolve">
                                      <p:cBhvr additive="repl">
                                        <p:cTn id="11" dur="500"/>
                                        <p:tgtEl>
                                          <p:spTgt spid="18434">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18434">
                                            <p:txEl>
                                              <p:pRg st="3" end="3"/>
                                            </p:txEl>
                                          </p:spTgt>
                                        </p:tgtEl>
                                        <p:attrNameLst>
                                          <p:attrName>style.visibility</p:attrName>
                                        </p:attrNameLst>
                                      </p:cBhvr>
                                      <p:to>
                                        <p:strVal val="visible"/>
                                      </p:to>
                                    </p:set>
                                    <p:animEffect transition="in" filter="dissolve">
                                      <p:cBhvr additive="repl">
                                        <p:cTn id="15" dur="500"/>
                                        <p:tgtEl>
                                          <p:spTgt spid="18434">
                                            <p:txEl>
                                              <p:pRg st="3" end="3"/>
                                            </p:txEl>
                                          </p:spTgt>
                                        </p:tgtEl>
                                      </p:cBhvr>
                                    </p:animEffect>
                                  </p:childTnLst>
                                </p:cTn>
                              </p:par>
                            </p:childTnLst>
                          </p:cTn>
                        </p:par>
                        <p:par>
                          <p:cTn id="16" fill="hold" nodeType="afterGroup">
                            <p:stCondLst>
                              <p:cond delay="1500"/>
                            </p:stCondLst>
                            <p:childTnLst>
                              <p:par>
                                <p:cTn id="17" presetID="9" presetClass="entr" fill="hold" nodeType="afterEffect">
                                  <p:stCondLst>
                                    <p:cond delay="0"/>
                                  </p:stCondLst>
                                  <p:childTnLst>
                                    <p:set>
                                      <p:cBhvr additive="repl">
                                        <p:cTn id="18" dur="1" fill="hold">
                                          <p:stCondLst>
                                            <p:cond delay="0"/>
                                          </p:stCondLst>
                                        </p:cTn>
                                        <p:tgtEl>
                                          <p:spTgt spid="18434">
                                            <p:txEl>
                                              <p:pRg st="4" end="4"/>
                                            </p:txEl>
                                          </p:spTgt>
                                        </p:tgtEl>
                                        <p:attrNameLst>
                                          <p:attrName>style.visibility</p:attrName>
                                        </p:attrNameLst>
                                      </p:cBhvr>
                                      <p:to>
                                        <p:strVal val="visible"/>
                                      </p:to>
                                    </p:set>
                                    <p:animEffect transition="in" filter="dissolve">
                                      <p:cBhvr additive="repl">
                                        <p:cTn id="19" dur="500"/>
                                        <p:tgtEl>
                                          <p:spTgt spid="1843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457200" y="457200"/>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Implementing Combinational Logic </a:t>
            </a:r>
          </a:p>
        </p:txBody>
      </p:sp>
      <p:grpSp>
        <p:nvGrpSpPr>
          <p:cNvPr id="19458" name="Group 2"/>
          <p:cNvGrpSpPr>
            <a:grpSpLocks/>
          </p:cNvGrpSpPr>
          <p:nvPr/>
        </p:nvGrpSpPr>
        <p:grpSpPr bwMode="auto">
          <a:xfrm>
            <a:off x="228600" y="228600"/>
            <a:ext cx="8599488" cy="6008688"/>
            <a:chOff x="144" y="144"/>
            <a:chExt cx="5417" cy="3785"/>
          </a:xfrm>
        </p:grpSpPr>
        <p:grpSp>
          <p:nvGrpSpPr>
            <p:cNvPr id="19459" name="Group 3"/>
            <p:cNvGrpSpPr>
              <a:grpSpLocks/>
            </p:cNvGrpSpPr>
            <p:nvPr/>
          </p:nvGrpSpPr>
          <p:grpSpPr bwMode="auto">
            <a:xfrm>
              <a:off x="192" y="192"/>
              <a:ext cx="5369" cy="3737"/>
              <a:chOff x="192" y="192"/>
              <a:chExt cx="5369" cy="3737"/>
            </a:xfrm>
          </p:grpSpPr>
          <p:sp>
            <p:nvSpPr>
              <p:cNvPr id="19460"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9461"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9462"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19463" name="Text Box 7"/>
          <p:cNvSpPr txBox="1">
            <a:spLocks noChangeArrowheads="1"/>
          </p:cNvSpPr>
          <p:nvPr/>
        </p:nvSpPr>
        <p:spPr bwMode="auto">
          <a:xfrm>
            <a:off x="1219200" y="1541463"/>
            <a:ext cx="50419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Let’s examine the following Boolean expression:</a:t>
            </a:r>
          </a:p>
          <a:p>
            <a:pPr algn="ctr">
              <a:buClrTx/>
              <a:buFontTx/>
              <a:buNone/>
            </a:pPr>
            <a:endParaRPr lang="en-US" altLang="en-US"/>
          </a:p>
          <a:p>
            <a:pPr algn="ctr">
              <a:buClrTx/>
              <a:buFontTx/>
              <a:buNone/>
            </a:pPr>
            <a:endParaRPr lang="en-US" altLang="en-US"/>
          </a:p>
          <a:p>
            <a:pPr algn="ctr">
              <a:buClrTx/>
              <a:buFontTx/>
              <a:buNone/>
            </a:pPr>
            <a:endParaRPr lang="en-US" altLang="en-US"/>
          </a:p>
          <a:p>
            <a:pPr algn="ctr">
              <a:buClrTx/>
              <a:buFontTx/>
              <a:buNone/>
            </a:pPr>
            <a:r>
              <a:rPr lang="en-US" altLang="en-US" sz="3600"/>
              <a:t>X = AB + CDE</a:t>
            </a:r>
          </a:p>
        </p:txBody>
      </p:sp>
      <p:pic>
        <p:nvPicPr>
          <p:cNvPr id="1946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588" y="2319338"/>
            <a:ext cx="4046537" cy="608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613" y="3502025"/>
            <a:ext cx="2679700" cy="482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288" y="2611438"/>
            <a:ext cx="257175" cy="3254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4206875"/>
            <a:ext cx="566420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9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457200"/>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Implementing Combinational Logic </a:t>
            </a:r>
          </a:p>
        </p:txBody>
      </p:sp>
      <p:grpSp>
        <p:nvGrpSpPr>
          <p:cNvPr id="20482" name="Group 2"/>
          <p:cNvGrpSpPr>
            <a:grpSpLocks/>
          </p:cNvGrpSpPr>
          <p:nvPr/>
        </p:nvGrpSpPr>
        <p:grpSpPr bwMode="auto">
          <a:xfrm>
            <a:off x="228600" y="228600"/>
            <a:ext cx="8599488" cy="6008688"/>
            <a:chOff x="144" y="144"/>
            <a:chExt cx="5417" cy="3785"/>
          </a:xfrm>
        </p:grpSpPr>
        <p:grpSp>
          <p:nvGrpSpPr>
            <p:cNvPr id="20483" name="Group 3"/>
            <p:cNvGrpSpPr>
              <a:grpSpLocks/>
            </p:cNvGrpSpPr>
            <p:nvPr/>
          </p:nvGrpSpPr>
          <p:grpSpPr bwMode="auto">
            <a:xfrm>
              <a:off x="192" y="192"/>
              <a:ext cx="5369" cy="3737"/>
              <a:chOff x="192" y="192"/>
              <a:chExt cx="5369" cy="3737"/>
            </a:xfrm>
          </p:grpSpPr>
          <p:sp>
            <p:nvSpPr>
              <p:cNvPr id="20484"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0485"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0486"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0487"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Another example, let’s implement the following expression:</a:t>
            </a:r>
          </a:p>
          <a:p>
            <a:pPr algn="ctr">
              <a:buClrTx/>
              <a:buFontTx/>
              <a:buNone/>
            </a:pPr>
            <a:endParaRPr lang="en-US" altLang="en-US"/>
          </a:p>
          <a:p>
            <a:pPr algn="ctr">
              <a:buClrTx/>
              <a:buFontTx/>
              <a:buNone/>
            </a:pPr>
            <a:endParaRPr lang="en-US" altLang="en-US"/>
          </a:p>
          <a:p>
            <a:pPr algn="ctr">
              <a:buClrTx/>
              <a:buFontTx/>
              <a:buNone/>
            </a:pPr>
            <a:r>
              <a:rPr lang="en-US" altLang="en-US" sz="3600"/>
              <a:t>X = AB(CD + EF)</a:t>
            </a:r>
          </a:p>
        </p:txBody>
      </p:sp>
      <p:cxnSp>
        <p:nvCxnSpPr>
          <p:cNvPr id="20488" name="AutoShape 8"/>
          <p:cNvCxnSpPr>
            <a:cxnSpLocks noChangeShapeType="1"/>
          </p:cNvCxnSpPr>
          <p:nvPr/>
        </p:nvCxnSpPr>
        <p:spPr bwMode="auto">
          <a:xfrm flipH="1">
            <a:off x="4545013" y="2395538"/>
            <a:ext cx="3587750" cy="298450"/>
          </a:xfrm>
          <a:prstGeom prst="bentConnector3">
            <a:avLst>
              <a:gd name="adj1" fmla="val 100000"/>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489" name="Line 9"/>
          <p:cNvSpPr>
            <a:spLocks noChangeShapeType="1"/>
          </p:cNvSpPr>
          <p:nvPr/>
        </p:nvSpPr>
        <p:spPr bwMode="auto">
          <a:xfrm>
            <a:off x="4189413" y="2395538"/>
            <a:ext cx="1587" cy="298450"/>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0" name="Line 10"/>
          <p:cNvSpPr>
            <a:spLocks noChangeShapeType="1"/>
          </p:cNvSpPr>
          <p:nvPr/>
        </p:nvSpPr>
        <p:spPr bwMode="auto">
          <a:xfrm>
            <a:off x="3829050" y="2395538"/>
            <a:ext cx="1588" cy="298450"/>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1" name="Line 11"/>
          <p:cNvSpPr>
            <a:spLocks noChangeShapeType="1"/>
          </p:cNvSpPr>
          <p:nvPr/>
        </p:nvSpPr>
        <p:spPr bwMode="auto">
          <a:xfrm>
            <a:off x="5773738" y="2395538"/>
            <a:ext cx="1587" cy="298450"/>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cxnSp>
        <p:nvCxnSpPr>
          <p:cNvPr id="20492" name="AutoShape 12"/>
          <p:cNvCxnSpPr>
            <a:cxnSpLocks noChangeShapeType="1"/>
          </p:cNvCxnSpPr>
          <p:nvPr/>
        </p:nvCxnSpPr>
        <p:spPr bwMode="auto">
          <a:xfrm rot="10800000">
            <a:off x="5048250" y="2735263"/>
            <a:ext cx="1573213" cy="1244600"/>
          </a:xfrm>
          <a:prstGeom prst="bentConnector3">
            <a:avLst>
              <a:gd name="adj1" fmla="val 75884"/>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0493" name="Group 13"/>
          <p:cNvGrpSpPr>
            <a:grpSpLocks/>
          </p:cNvGrpSpPr>
          <p:nvPr/>
        </p:nvGrpSpPr>
        <p:grpSpPr bwMode="auto">
          <a:xfrm>
            <a:off x="3565525" y="3144838"/>
            <a:ext cx="1625600" cy="723900"/>
            <a:chOff x="2246" y="1981"/>
            <a:chExt cx="1024" cy="456"/>
          </a:xfrm>
        </p:grpSpPr>
        <p:sp>
          <p:nvSpPr>
            <p:cNvPr id="20494" name="Line 14"/>
            <p:cNvSpPr>
              <a:spLocks noChangeShapeType="1"/>
            </p:cNvSpPr>
            <p:nvPr/>
          </p:nvSpPr>
          <p:spPr bwMode="auto">
            <a:xfrm flipV="1">
              <a:off x="3271" y="1980"/>
              <a:ext cx="0" cy="458"/>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95" name="Line 15"/>
            <p:cNvSpPr>
              <a:spLocks noChangeShapeType="1"/>
            </p:cNvSpPr>
            <p:nvPr/>
          </p:nvSpPr>
          <p:spPr bwMode="auto">
            <a:xfrm>
              <a:off x="2246" y="2438"/>
              <a:ext cx="1019" cy="0"/>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0496" name="Text Box 16"/>
          <p:cNvSpPr txBox="1">
            <a:spLocks noChangeArrowheads="1"/>
          </p:cNvSpPr>
          <p:nvPr/>
        </p:nvSpPr>
        <p:spPr bwMode="auto">
          <a:xfrm>
            <a:off x="995363" y="4114800"/>
            <a:ext cx="7324725"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The logic gates required to implement X = AB(CD + EF) are as follows:</a:t>
            </a:r>
          </a:p>
          <a:p>
            <a:pPr>
              <a:buFont typeface="Times New Roman" panose="02020603050405020304" pitchFamily="18" charset="0"/>
              <a:buAutoNum type="arabicPeriod"/>
            </a:pPr>
            <a:r>
              <a:rPr lang="en-US" altLang="en-US"/>
              <a:t>  One inverter to form D</a:t>
            </a:r>
          </a:p>
          <a:p>
            <a:pPr>
              <a:buFont typeface="Times New Roman" panose="02020603050405020304" pitchFamily="18" charset="0"/>
              <a:buAutoNum type="arabicPeriod"/>
            </a:pPr>
            <a:r>
              <a:rPr lang="en-US" altLang="en-US"/>
              <a:t>  Two 2-input AND gates to form CD and EF</a:t>
            </a:r>
          </a:p>
          <a:p>
            <a:pPr>
              <a:buFont typeface="Times New Roman" panose="02020603050405020304" pitchFamily="18" charset="0"/>
              <a:buAutoNum type="arabicPeriod"/>
            </a:pPr>
            <a:r>
              <a:rPr lang="en-US" altLang="en-US"/>
              <a:t>  One 2-input OR gate to form CD + EF</a:t>
            </a:r>
          </a:p>
          <a:p>
            <a:pPr>
              <a:buFont typeface="Times New Roman" panose="02020603050405020304" pitchFamily="18" charset="0"/>
              <a:buAutoNum type="arabicPeriod"/>
            </a:pPr>
            <a:r>
              <a:rPr lang="en-US" altLang="en-US"/>
              <a:t>  One 3-input AND gate to form X</a:t>
            </a:r>
          </a:p>
        </p:txBody>
      </p:sp>
      <p:sp>
        <p:nvSpPr>
          <p:cNvPr id="20497" name="Text Box 17"/>
          <p:cNvSpPr txBox="1">
            <a:spLocks noChangeArrowheads="1"/>
          </p:cNvSpPr>
          <p:nvPr/>
        </p:nvSpPr>
        <p:spPr bwMode="auto">
          <a:xfrm>
            <a:off x="8080375" y="2132013"/>
            <a:ext cx="922338"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a:t>AND</a:t>
            </a:r>
          </a:p>
        </p:txBody>
      </p:sp>
      <p:sp>
        <p:nvSpPr>
          <p:cNvPr id="20498" name="Text Box 18"/>
          <p:cNvSpPr txBox="1">
            <a:spLocks noChangeArrowheads="1"/>
          </p:cNvSpPr>
          <p:nvPr/>
        </p:nvSpPr>
        <p:spPr bwMode="auto">
          <a:xfrm>
            <a:off x="6783388" y="3679825"/>
            <a:ext cx="92233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a:t>NOT</a:t>
            </a:r>
          </a:p>
        </p:txBody>
      </p:sp>
      <p:sp>
        <p:nvSpPr>
          <p:cNvPr id="20499" name="Text Box 19"/>
          <p:cNvSpPr txBox="1">
            <a:spLocks noChangeArrowheads="1"/>
          </p:cNvSpPr>
          <p:nvPr/>
        </p:nvSpPr>
        <p:spPr bwMode="auto">
          <a:xfrm>
            <a:off x="2679700" y="3571875"/>
            <a:ext cx="922338"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a:t>OR</a:t>
            </a:r>
          </a:p>
        </p:txBody>
      </p:sp>
      <p:sp>
        <p:nvSpPr>
          <p:cNvPr id="20500" name="Line 20"/>
          <p:cNvSpPr>
            <a:spLocks noChangeShapeType="1"/>
          </p:cNvSpPr>
          <p:nvPr/>
        </p:nvSpPr>
        <p:spPr bwMode="auto">
          <a:xfrm flipH="1">
            <a:off x="3821113" y="2395538"/>
            <a:ext cx="739775" cy="1587"/>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1" name="Line 21"/>
          <p:cNvSpPr>
            <a:spLocks noChangeShapeType="1"/>
          </p:cNvSpPr>
          <p:nvPr/>
        </p:nvSpPr>
        <p:spPr bwMode="auto">
          <a:xfrm>
            <a:off x="4591050" y="2770188"/>
            <a:ext cx="365125" cy="1587"/>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02" name="Line 22"/>
          <p:cNvSpPr>
            <a:spLocks noChangeShapeType="1"/>
          </p:cNvSpPr>
          <p:nvPr/>
        </p:nvSpPr>
        <p:spPr bwMode="auto">
          <a:xfrm>
            <a:off x="5886450" y="4173538"/>
            <a:ext cx="212725" cy="1587"/>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92"/>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04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0488"/>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04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04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20493"/>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2049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fill="hold" nodeType="clickEffect">
                                  <p:stCondLst>
                                    <p:cond delay="0"/>
                                  </p:stCondLst>
                                  <p:childTnLst>
                                    <p:set>
                                      <p:cBhvr additive="repl">
                                        <p:cTn id="28" dur="1" fill="hold">
                                          <p:stCondLst>
                                            <p:cond delay="0"/>
                                          </p:stCondLst>
                                        </p:cTn>
                                        <p:tgtEl>
                                          <p:spTgt spid="2048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fill="hold" nodeType="clickEffect">
                                  <p:stCondLst>
                                    <p:cond delay="0"/>
                                  </p:stCondLst>
                                  <p:childTnLst>
                                    <p:set>
                                      <p:cBhvr additive="repl">
                                        <p:cTn id="32" dur="1" fill="hold">
                                          <p:stCondLst>
                                            <p:cond delay="0"/>
                                          </p:stCondLst>
                                        </p:cTn>
                                        <p:tgtEl>
                                          <p:spTgt spid="20490"/>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2050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20496">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20496">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fill="hold" nodeType="clickEffect">
                                  <p:stCondLst>
                                    <p:cond delay="0"/>
                                  </p:stCondLst>
                                  <p:childTnLst>
                                    <p:set>
                                      <p:cBhvr additive="repl">
                                        <p:cTn id="46" dur="1" fill="hold">
                                          <p:stCondLst>
                                            <p:cond delay="0"/>
                                          </p:stCondLst>
                                        </p:cTn>
                                        <p:tgtEl>
                                          <p:spTgt spid="20496">
                                            <p:txEl>
                                              <p:pRg st="2" end="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0496">
                                            <p:txEl>
                                              <p:pRg st="3" end="3"/>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2049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457200" y="457200"/>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Implementing Combinational Logic </a:t>
            </a:r>
          </a:p>
        </p:txBody>
      </p:sp>
      <p:grpSp>
        <p:nvGrpSpPr>
          <p:cNvPr id="21506" name="Group 2"/>
          <p:cNvGrpSpPr>
            <a:grpSpLocks/>
          </p:cNvGrpSpPr>
          <p:nvPr/>
        </p:nvGrpSpPr>
        <p:grpSpPr bwMode="auto">
          <a:xfrm>
            <a:off x="228600" y="228600"/>
            <a:ext cx="8599488" cy="6008688"/>
            <a:chOff x="144" y="144"/>
            <a:chExt cx="5417" cy="3785"/>
          </a:xfrm>
        </p:grpSpPr>
        <p:grpSp>
          <p:nvGrpSpPr>
            <p:cNvPr id="21507" name="Group 3"/>
            <p:cNvGrpSpPr>
              <a:grpSpLocks/>
            </p:cNvGrpSpPr>
            <p:nvPr/>
          </p:nvGrpSpPr>
          <p:grpSpPr bwMode="auto">
            <a:xfrm>
              <a:off x="192" y="192"/>
              <a:ext cx="5369" cy="3737"/>
              <a:chOff x="192" y="192"/>
              <a:chExt cx="5369" cy="3737"/>
            </a:xfrm>
          </p:grpSpPr>
          <p:sp>
            <p:nvSpPr>
              <p:cNvPr id="21508"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1509"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1510"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1511"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Another example, let’s implement the following expression:</a:t>
            </a:r>
          </a:p>
          <a:p>
            <a:pPr algn="ctr">
              <a:buClrTx/>
              <a:buFontTx/>
              <a:buNone/>
            </a:pPr>
            <a:r>
              <a:rPr lang="en-US" altLang="en-US" sz="3600"/>
              <a:t>X = AB(CD + EF)</a:t>
            </a:r>
          </a:p>
        </p:txBody>
      </p:sp>
      <p:pic>
        <p:nvPicPr>
          <p:cNvPr id="215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2876550"/>
            <a:ext cx="7097712" cy="2651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3" name="Text Box 9"/>
          <p:cNvSpPr txBox="1">
            <a:spLocks noChangeArrowheads="1"/>
          </p:cNvSpPr>
          <p:nvPr/>
        </p:nvSpPr>
        <p:spPr bwMode="auto">
          <a:xfrm>
            <a:off x="1346200" y="5616575"/>
            <a:ext cx="70278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FIGURE 5–10  Logic circuits for X = AB(CD + EF )</a:t>
            </a:r>
          </a:p>
        </p:txBody>
      </p:sp>
      <p:sp>
        <p:nvSpPr>
          <p:cNvPr id="21514" name="Line 10"/>
          <p:cNvSpPr>
            <a:spLocks noChangeShapeType="1"/>
          </p:cNvSpPr>
          <p:nvPr/>
        </p:nvSpPr>
        <p:spPr bwMode="auto">
          <a:xfrm>
            <a:off x="4591050" y="2230438"/>
            <a:ext cx="365125" cy="1587"/>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15" name="Line 11"/>
          <p:cNvSpPr>
            <a:spLocks noChangeShapeType="1"/>
          </p:cNvSpPr>
          <p:nvPr/>
        </p:nvSpPr>
        <p:spPr bwMode="auto">
          <a:xfrm>
            <a:off x="5707063" y="5686425"/>
            <a:ext cx="79375" cy="1588"/>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5908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a:t>
            </a:r>
            <a:r>
              <a:rPr lang="en-US" altLang="en-US" sz="2800"/>
              <a:t> </a:t>
            </a:r>
          </a:p>
        </p:txBody>
      </p:sp>
      <p:grpSp>
        <p:nvGrpSpPr>
          <p:cNvPr id="4098" name="Group 2"/>
          <p:cNvGrpSpPr>
            <a:grpSpLocks/>
          </p:cNvGrpSpPr>
          <p:nvPr/>
        </p:nvGrpSpPr>
        <p:grpSpPr bwMode="auto">
          <a:xfrm>
            <a:off x="228600" y="228600"/>
            <a:ext cx="8599488" cy="6008688"/>
            <a:chOff x="144" y="144"/>
            <a:chExt cx="5417" cy="3785"/>
          </a:xfrm>
        </p:grpSpPr>
        <p:grpSp>
          <p:nvGrpSpPr>
            <p:cNvPr id="4099" name="Group 3"/>
            <p:cNvGrpSpPr>
              <a:grpSpLocks/>
            </p:cNvGrpSpPr>
            <p:nvPr/>
          </p:nvGrpSpPr>
          <p:grpSpPr bwMode="auto">
            <a:xfrm>
              <a:off x="192" y="192"/>
              <a:ext cx="5369" cy="3737"/>
              <a:chOff x="192" y="192"/>
              <a:chExt cx="5369" cy="3737"/>
            </a:xfrm>
          </p:grpSpPr>
          <p:sp>
            <p:nvSpPr>
              <p:cNvPr id="4100"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4101"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4102"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4097"/>
                                        </p:tgtEl>
                                        <p:attrNameLst>
                                          <p:attrName>style.visibility</p:attrName>
                                        </p:attrNameLst>
                                      </p:cBhvr>
                                      <p:to>
                                        <p:strVal val="visible"/>
                                      </p:to>
                                    </p:set>
                                    <p:animEffect transition="in" filter="wipe(left)">
                                      <p:cBhvr additive="repl">
                                        <p:cTn id="7" dur="10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200" y="457200"/>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 Implementing Combinational Logic </a:t>
            </a:r>
          </a:p>
        </p:txBody>
      </p:sp>
      <p:grpSp>
        <p:nvGrpSpPr>
          <p:cNvPr id="22530" name="Group 2"/>
          <p:cNvGrpSpPr>
            <a:grpSpLocks/>
          </p:cNvGrpSpPr>
          <p:nvPr/>
        </p:nvGrpSpPr>
        <p:grpSpPr bwMode="auto">
          <a:xfrm>
            <a:off x="228600" y="228600"/>
            <a:ext cx="8599488" cy="6008688"/>
            <a:chOff x="144" y="144"/>
            <a:chExt cx="5417" cy="3785"/>
          </a:xfrm>
        </p:grpSpPr>
        <p:grpSp>
          <p:nvGrpSpPr>
            <p:cNvPr id="22531" name="Group 3"/>
            <p:cNvGrpSpPr>
              <a:grpSpLocks/>
            </p:cNvGrpSpPr>
            <p:nvPr/>
          </p:nvGrpSpPr>
          <p:grpSpPr bwMode="auto">
            <a:xfrm>
              <a:off x="192" y="192"/>
              <a:ext cx="5369" cy="3737"/>
              <a:chOff x="192" y="192"/>
              <a:chExt cx="5369" cy="3737"/>
            </a:xfrm>
          </p:grpSpPr>
          <p:sp>
            <p:nvSpPr>
              <p:cNvPr id="22532"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2533"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2534"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2535"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Another example, let’s implement the following expression:</a:t>
            </a:r>
          </a:p>
          <a:p>
            <a:pPr algn="ctr">
              <a:buClrTx/>
              <a:buFontTx/>
              <a:buNone/>
            </a:pPr>
            <a:r>
              <a:rPr lang="en-US" altLang="en-US" sz="3600"/>
              <a:t>X = AB(CD + EF)</a:t>
            </a:r>
          </a:p>
          <a:p>
            <a:pPr algn="ctr">
              <a:buClrTx/>
              <a:buFontTx/>
              <a:buNone/>
            </a:pPr>
            <a:r>
              <a:rPr lang="en-US" altLang="en-US" sz="3600"/>
              <a:t>      = ABCD + ABEF</a:t>
            </a:r>
          </a:p>
        </p:txBody>
      </p:sp>
      <p:pic>
        <p:nvPicPr>
          <p:cNvPr id="2253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3" y="3241675"/>
            <a:ext cx="7610475" cy="2762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7" name="Text Box 9"/>
          <p:cNvSpPr txBox="1">
            <a:spLocks noChangeArrowheads="1"/>
          </p:cNvSpPr>
          <p:nvPr/>
        </p:nvSpPr>
        <p:spPr bwMode="auto">
          <a:xfrm>
            <a:off x="1022350" y="5976938"/>
            <a:ext cx="70278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FIGURE 5–10  Logic circuits for X = AB(CD + EF ) = ABCD + ABEF.</a:t>
            </a:r>
          </a:p>
        </p:txBody>
      </p:sp>
      <p:sp>
        <p:nvSpPr>
          <p:cNvPr id="22538" name="Line 10"/>
          <p:cNvSpPr>
            <a:spLocks noChangeShapeType="1"/>
          </p:cNvSpPr>
          <p:nvPr/>
        </p:nvSpPr>
        <p:spPr bwMode="auto">
          <a:xfrm>
            <a:off x="4591050" y="2193925"/>
            <a:ext cx="365125" cy="1588"/>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39" name="Line 11"/>
          <p:cNvSpPr>
            <a:spLocks noChangeShapeType="1"/>
          </p:cNvSpPr>
          <p:nvPr/>
        </p:nvSpPr>
        <p:spPr bwMode="auto">
          <a:xfrm>
            <a:off x="4483100" y="2735263"/>
            <a:ext cx="365125" cy="1587"/>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200" y="385763"/>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Truth Table: Implementing Combinational Logic </a:t>
            </a:r>
          </a:p>
        </p:txBody>
      </p:sp>
      <p:grpSp>
        <p:nvGrpSpPr>
          <p:cNvPr id="23554" name="Group 2"/>
          <p:cNvGrpSpPr>
            <a:grpSpLocks/>
          </p:cNvGrpSpPr>
          <p:nvPr/>
        </p:nvGrpSpPr>
        <p:grpSpPr bwMode="auto">
          <a:xfrm>
            <a:off x="228600" y="228600"/>
            <a:ext cx="8599488" cy="6008688"/>
            <a:chOff x="144" y="144"/>
            <a:chExt cx="5417" cy="3785"/>
          </a:xfrm>
        </p:grpSpPr>
        <p:grpSp>
          <p:nvGrpSpPr>
            <p:cNvPr id="23555" name="Group 3"/>
            <p:cNvGrpSpPr>
              <a:grpSpLocks/>
            </p:cNvGrpSpPr>
            <p:nvPr/>
          </p:nvGrpSpPr>
          <p:grpSpPr bwMode="auto">
            <a:xfrm>
              <a:off x="192" y="192"/>
              <a:ext cx="5369" cy="3737"/>
              <a:chOff x="192" y="192"/>
              <a:chExt cx="5369" cy="3737"/>
            </a:xfrm>
          </p:grpSpPr>
          <p:sp>
            <p:nvSpPr>
              <p:cNvPr id="23556"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3557"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3558"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3559" name="Text Box 7"/>
          <p:cNvSpPr txBox="1">
            <a:spLocks noChangeArrowheads="1"/>
          </p:cNvSpPr>
          <p:nvPr/>
        </p:nvSpPr>
        <p:spPr bwMode="auto">
          <a:xfrm>
            <a:off x="1219200" y="1828800"/>
            <a:ext cx="6553200" cy="173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35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801688"/>
            <a:ext cx="4881562" cy="2306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1" name="Text Box 9"/>
          <p:cNvSpPr txBox="1">
            <a:spLocks noChangeArrowheads="1"/>
          </p:cNvSpPr>
          <p:nvPr/>
        </p:nvSpPr>
        <p:spPr bwMode="auto">
          <a:xfrm>
            <a:off x="4059238" y="838200"/>
            <a:ext cx="2835275" cy="225107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62" name="Text Box 10"/>
          <p:cNvSpPr txBox="1">
            <a:spLocks noChangeArrowheads="1"/>
          </p:cNvSpPr>
          <p:nvPr/>
        </p:nvSpPr>
        <p:spPr bwMode="auto">
          <a:xfrm>
            <a:off x="5486400" y="838200"/>
            <a:ext cx="1554163" cy="225107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63" name="Text Box 11"/>
          <p:cNvSpPr txBox="1">
            <a:spLocks noChangeArrowheads="1"/>
          </p:cNvSpPr>
          <p:nvPr/>
        </p:nvSpPr>
        <p:spPr bwMode="auto">
          <a:xfrm>
            <a:off x="5449888" y="2330450"/>
            <a:ext cx="1443037" cy="274638"/>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64" name="Text Box 12"/>
          <p:cNvSpPr txBox="1">
            <a:spLocks noChangeArrowheads="1"/>
          </p:cNvSpPr>
          <p:nvPr/>
        </p:nvSpPr>
        <p:spPr bwMode="auto">
          <a:xfrm>
            <a:off x="3067050" y="3103563"/>
            <a:ext cx="36591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3600"/>
              <a:t>X = ABC + AB C</a:t>
            </a:r>
          </a:p>
        </p:txBody>
      </p:sp>
      <p:pic>
        <p:nvPicPr>
          <p:cNvPr id="2356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00" y="3736975"/>
            <a:ext cx="6453188" cy="2405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23561"/>
                                        </p:tgtEl>
                                      </p:cBhvr>
                                    </p:animEffect>
                                    <p:set>
                                      <p:cBhvr additive="repl">
                                        <p:cTn id="7" dur="1" fill="hold">
                                          <p:stCondLst>
                                            <p:cond delay="499"/>
                                          </p:stCondLst>
                                        </p:cTn>
                                        <p:tgtEl>
                                          <p:spTgt spid="23561"/>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nodeType="clickEffect">
                                  <p:stCondLst>
                                    <p:cond delay="0"/>
                                  </p:stCondLst>
                                  <p:childTnLst>
                                    <p:animEffect transition="out" filter="box(in)">
                                      <p:cBhvr additive="repl">
                                        <p:cTn id="11" dur="500"/>
                                        <p:tgtEl>
                                          <p:spTgt spid="23562"/>
                                        </p:tgtEl>
                                      </p:cBhvr>
                                    </p:animEffect>
                                    <p:set>
                                      <p:cBhvr additive="repl">
                                        <p:cTn id="12" dur="1" fill="hold">
                                          <p:stCondLst>
                                            <p:cond delay="499"/>
                                          </p:stCondLst>
                                        </p:cTn>
                                        <p:tgtEl>
                                          <p:spTgt spid="2356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xit" presetSubtype="16" fill="hold" nodeType="clickEffect">
                                  <p:stCondLst>
                                    <p:cond delay="0"/>
                                  </p:stCondLst>
                                  <p:childTnLst>
                                    <p:animEffect transition="out" filter="box(in)">
                                      <p:cBhvr additive="repl">
                                        <p:cTn id="16" dur="500"/>
                                        <p:tgtEl>
                                          <p:spTgt spid="23563"/>
                                        </p:tgtEl>
                                      </p:cBhvr>
                                    </p:animEffect>
                                    <p:set>
                                      <p:cBhvr additive="repl">
                                        <p:cTn id="17" dur="1" fill="hold">
                                          <p:stCondLst>
                                            <p:cond delay="499"/>
                                          </p:stCondLst>
                                        </p:cTn>
                                        <p:tgtEl>
                                          <p:spTgt spid="235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385763"/>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Truth Table: Implementing Combinational Logic </a:t>
            </a:r>
          </a:p>
        </p:txBody>
      </p:sp>
      <p:grpSp>
        <p:nvGrpSpPr>
          <p:cNvPr id="24578" name="Group 2"/>
          <p:cNvGrpSpPr>
            <a:grpSpLocks/>
          </p:cNvGrpSpPr>
          <p:nvPr/>
        </p:nvGrpSpPr>
        <p:grpSpPr bwMode="auto">
          <a:xfrm>
            <a:off x="228600" y="228600"/>
            <a:ext cx="8599488" cy="6008688"/>
            <a:chOff x="144" y="144"/>
            <a:chExt cx="5417" cy="3785"/>
          </a:xfrm>
        </p:grpSpPr>
        <p:grpSp>
          <p:nvGrpSpPr>
            <p:cNvPr id="24579" name="Group 3"/>
            <p:cNvGrpSpPr>
              <a:grpSpLocks/>
            </p:cNvGrpSpPr>
            <p:nvPr/>
          </p:nvGrpSpPr>
          <p:grpSpPr bwMode="auto">
            <a:xfrm>
              <a:off x="192" y="192"/>
              <a:ext cx="5369" cy="3737"/>
              <a:chOff x="192" y="192"/>
              <a:chExt cx="5369" cy="3737"/>
            </a:xfrm>
          </p:grpSpPr>
          <p:sp>
            <p:nvSpPr>
              <p:cNvPr id="24580"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4581"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4582"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4583" name="Text Box 7"/>
          <p:cNvSpPr txBox="1">
            <a:spLocks noChangeArrowheads="1"/>
          </p:cNvSpPr>
          <p:nvPr/>
        </p:nvSpPr>
        <p:spPr bwMode="auto">
          <a:xfrm>
            <a:off x="1374775" y="3535363"/>
            <a:ext cx="49784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3600"/>
              <a:t>X = ABC + AB C+ABC</a:t>
            </a:r>
          </a:p>
        </p:txBody>
      </p:sp>
      <p:pic>
        <p:nvPicPr>
          <p:cNvPr id="2458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833438"/>
            <a:ext cx="5514975" cy="2733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150" y="4071938"/>
            <a:ext cx="3452813" cy="25130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45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45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457200" y="385763"/>
            <a:ext cx="8229600" cy="4572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Implementing Combinational Logic </a:t>
            </a:r>
          </a:p>
        </p:txBody>
      </p:sp>
      <p:grpSp>
        <p:nvGrpSpPr>
          <p:cNvPr id="25602" name="Group 2"/>
          <p:cNvGrpSpPr>
            <a:grpSpLocks/>
          </p:cNvGrpSpPr>
          <p:nvPr/>
        </p:nvGrpSpPr>
        <p:grpSpPr bwMode="auto">
          <a:xfrm>
            <a:off x="228600" y="228600"/>
            <a:ext cx="8599488" cy="6008688"/>
            <a:chOff x="144" y="144"/>
            <a:chExt cx="5417" cy="3785"/>
          </a:xfrm>
        </p:grpSpPr>
        <p:grpSp>
          <p:nvGrpSpPr>
            <p:cNvPr id="25603" name="Group 3"/>
            <p:cNvGrpSpPr>
              <a:grpSpLocks/>
            </p:cNvGrpSpPr>
            <p:nvPr/>
          </p:nvGrpSpPr>
          <p:grpSpPr bwMode="auto">
            <a:xfrm>
              <a:off x="192" y="192"/>
              <a:ext cx="5369" cy="3737"/>
              <a:chOff x="192" y="192"/>
              <a:chExt cx="5369" cy="3737"/>
            </a:xfrm>
          </p:grpSpPr>
          <p:sp>
            <p:nvSpPr>
              <p:cNvPr id="25604"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5605"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5606"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5607" name="Text Box 7"/>
          <p:cNvSpPr txBox="1">
            <a:spLocks noChangeArrowheads="1"/>
          </p:cNvSpPr>
          <p:nvPr/>
        </p:nvSpPr>
        <p:spPr bwMode="auto">
          <a:xfrm>
            <a:off x="914400" y="735013"/>
            <a:ext cx="7546975"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EXAMPLE 5–7</a:t>
            </a:r>
          </a:p>
          <a:p>
            <a:pPr>
              <a:buClrTx/>
              <a:buFontTx/>
              <a:buNone/>
            </a:pPr>
            <a:r>
              <a:rPr lang="en-US" altLang="en-US"/>
              <a:t>Reduce the combinational logic circuit in Figure 5–14 to a minimum form.</a:t>
            </a:r>
          </a:p>
        </p:txBody>
      </p:sp>
      <p:pic>
        <p:nvPicPr>
          <p:cNvPr id="2560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563" y="1538288"/>
            <a:ext cx="5595937"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9" name="Text Box 9"/>
          <p:cNvSpPr txBox="1">
            <a:spLocks noChangeArrowheads="1"/>
          </p:cNvSpPr>
          <p:nvPr/>
        </p:nvSpPr>
        <p:spPr bwMode="auto">
          <a:xfrm>
            <a:off x="2863850" y="1501775"/>
            <a:ext cx="33655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1</a:t>
            </a:r>
          </a:p>
        </p:txBody>
      </p:sp>
      <p:sp>
        <p:nvSpPr>
          <p:cNvPr id="25610" name="Text Box 10"/>
          <p:cNvSpPr txBox="1">
            <a:spLocks noChangeArrowheads="1"/>
          </p:cNvSpPr>
          <p:nvPr/>
        </p:nvSpPr>
        <p:spPr bwMode="auto">
          <a:xfrm>
            <a:off x="2755900" y="2078038"/>
            <a:ext cx="336550" cy="322262"/>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2</a:t>
            </a:r>
          </a:p>
        </p:txBody>
      </p:sp>
      <p:sp>
        <p:nvSpPr>
          <p:cNvPr id="25611" name="Text Box 11"/>
          <p:cNvSpPr txBox="1">
            <a:spLocks noChangeArrowheads="1"/>
          </p:cNvSpPr>
          <p:nvPr/>
        </p:nvSpPr>
        <p:spPr bwMode="auto">
          <a:xfrm>
            <a:off x="2719388" y="2617788"/>
            <a:ext cx="336550" cy="322262"/>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3</a:t>
            </a:r>
          </a:p>
        </p:txBody>
      </p:sp>
      <p:sp>
        <p:nvSpPr>
          <p:cNvPr id="25612" name="Text Box 12"/>
          <p:cNvSpPr txBox="1">
            <a:spLocks noChangeArrowheads="1"/>
          </p:cNvSpPr>
          <p:nvPr/>
        </p:nvSpPr>
        <p:spPr bwMode="auto">
          <a:xfrm>
            <a:off x="3835400" y="2185988"/>
            <a:ext cx="474663" cy="322262"/>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4</a:t>
            </a:r>
          </a:p>
        </p:txBody>
      </p:sp>
      <p:sp>
        <p:nvSpPr>
          <p:cNvPr id="25613" name="Text Box 13"/>
          <p:cNvSpPr txBox="1">
            <a:spLocks noChangeArrowheads="1"/>
          </p:cNvSpPr>
          <p:nvPr/>
        </p:nvSpPr>
        <p:spPr bwMode="auto">
          <a:xfrm>
            <a:off x="4592638" y="2114550"/>
            <a:ext cx="474662"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5</a:t>
            </a:r>
          </a:p>
        </p:txBody>
      </p:sp>
      <p:sp>
        <p:nvSpPr>
          <p:cNvPr id="25614" name="Text Box 14"/>
          <p:cNvSpPr txBox="1">
            <a:spLocks noChangeArrowheads="1"/>
          </p:cNvSpPr>
          <p:nvPr/>
        </p:nvSpPr>
        <p:spPr bwMode="auto">
          <a:xfrm>
            <a:off x="5600700" y="2114550"/>
            <a:ext cx="474663"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6</a:t>
            </a:r>
          </a:p>
        </p:txBody>
      </p:sp>
      <p:sp>
        <p:nvSpPr>
          <p:cNvPr id="25615" name="Text Box 15"/>
          <p:cNvSpPr txBox="1">
            <a:spLocks noChangeArrowheads="1"/>
          </p:cNvSpPr>
          <p:nvPr/>
        </p:nvSpPr>
        <p:spPr bwMode="auto">
          <a:xfrm>
            <a:off x="6681788" y="2727325"/>
            <a:ext cx="333375"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7</a:t>
            </a:r>
          </a:p>
        </p:txBody>
      </p:sp>
      <p:sp>
        <p:nvSpPr>
          <p:cNvPr id="25616" name="Text Box 16"/>
          <p:cNvSpPr txBox="1">
            <a:spLocks noChangeArrowheads="1"/>
          </p:cNvSpPr>
          <p:nvPr/>
        </p:nvSpPr>
        <p:spPr bwMode="auto">
          <a:xfrm>
            <a:off x="3008313" y="1501775"/>
            <a:ext cx="33655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A</a:t>
            </a:r>
          </a:p>
        </p:txBody>
      </p:sp>
      <p:sp>
        <p:nvSpPr>
          <p:cNvPr id="25617" name="Text Box 17"/>
          <p:cNvSpPr txBox="1">
            <a:spLocks noChangeArrowheads="1"/>
          </p:cNvSpPr>
          <p:nvPr/>
        </p:nvSpPr>
        <p:spPr bwMode="auto">
          <a:xfrm>
            <a:off x="2900363" y="2078038"/>
            <a:ext cx="336550" cy="322262"/>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B</a:t>
            </a:r>
          </a:p>
        </p:txBody>
      </p:sp>
      <p:sp>
        <p:nvSpPr>
          <p:cNvPr id="25618" name="Text Box 18"/>
          <p:cNvSpPr txBox="1">
            <a:spLocks noChangeArrowheads="1"/>
          </p:cNvSpPr>
          <p:nvPr/>
        </p:nvSpPr>
        <p:spPr bwMode="auto">
          <a:xfrm>
            <a:off x="2900363" y="2617788"/>
            <a:ext cx="336550" cy="322262"/>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C</a:t>
            </a:r>
          </a:p>
        </p:txBody>
      </p:sp>
      <p:sp>
        <p:nvSpPr>
          <p:cNvPr id="25619" name="Text Box 19"/>
          <p:cNvSpPr txBox="1">
            <a:spLocks noChangeArrowheads="1"/>
          </p:cNvSpPr>
          <p:nvPr/>
        </p:nvSpPr>
        <p:spPr bwMode="auto">
          <a:xfrm>
            <a:off x="3584575" y="1825625"/>
            <a:ext cx="75565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A  B C</a:t>
            </a:r>
          </a:p>
        </p:txBody>
      </p:sp>
      <p:sp>
        <p:nvSpPr>
          <p:cNvPr id="25620" name="Text Box 20"/>
          <p:cNvSpPr txBox="1">
            <a:spLocks noChangeArrowheads="1"/>
          </p:cNvSpPr>
          <p:nvPr/>
        </p:nvSpPr>
        <p:spPr bwMode="auto">
          <a:xfrm>
            <a:off x="4413250" y="1825625"/>
            <a:ext cx="75565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A  B C</a:t>
            </a:r>
          </a:p>
        </p:txBody>
      </p:sp>
      <p:sp>
        <p:nvSpPr>
          <p:cNvPr id="25621" name="Text Box 21"/>
          <p:cNvSpPr txBox="1">
            <a:spLocks noChangeArrowheads="1"/>
          </p:cNvSpPr>
          <p:nvPr/>
        </p:nvSpPr>
        <p:spPr bwMode="auto">
          <a:xfrm>
            <a:off x="7315200" y="4572000"/>
            <a:ext cx="1809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2" name="Text Box 22"/>
          <p:cNvSpPr txBox="1">
            <a:spLocks noChangeArrowheads="1"/>
          </p:cNvSpPr>
          <p:nvPr/>
        </p:nvSpPr>
        <p:spPr bwMode="auto">
          <a:xfrm>
            <a:off x="5384800" y="1825625"/>
            <a:ext cx="101600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(A  B C)C</a:t>
            </a:r>
          </a:p>
        </p:txBody>
      </p:sp>
      <p:sp>
        <p:nvSpPr>
          <p:cNvPr id="25623" name="Text Box 23"/>
          <p:cNvSpPr txBox="1">
            <a:spLocks noChangeArrowheads="1"/>
          </p:cNvSpPr>
          <p:nvPr/>
        </p:nvSpPr>
        <p:spPr bwMode="auto">
          <a:xfrm>
            <a:off x="5943600" y="2978150"/>
            <a:ext cx="1320800" cy="322263"/>
          </a:xfrm>
          <a:prstGeom prst="rect">
            <a:avLst/>
          </a:prstGeom>
          <a:solidFill>
            <a:srgbClr val="FFFFFF">
              <a:alpha val="50000"/>
            </a:srgbClr>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FF3399"/>
                </a:solidFill>
              </a:rPr>
              <a:t>(A  B C)C+D</a:t>
            </a:r>
          </a:p>
        </p:txBody>
      </p:sp>
      <p:sp>
        <p:nvSpPr>
          <p:cNvPr id="25624" name="Line 24"/>
          <p:cNvSpPr>
            <a:spLocks noChangeShapeType="1"/>
          </p:cNvSpPr>
          <p:nvPr/>
        </p:nvSpPr>
        <p:spPr bwMode="auto">
          <a:xfrm>
            <a:off x="3108325" y="155416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25" name="Line 25"/>
          <p:cNvSpPr>
            <a:spLocks noChangeShapeType="1"/>
          </p:cNvSpPr>
          <p:nvPr/>
        </p:nvSpPr>
        <p:spPr bwMode="auto">
          <a:xfrm>
            <a:off x="3000375" y="2130425"/>
            <a:ext cx="92075" cy="1588"/>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26" name="Line 26"/>
          <p:cNvSpPr>
            <a:spLocks noChangeShapeType="1"/>
          </p:cNvSpPr>
          <p:nvPr/>
        </p:nvSpPr>
        <p:spPr bwMode="auto">
          <a:xfrm>
            <a:off x="3000375" y="2670175"/>
            <a:ext cx="92075" cy="1588"/>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27" name="Line 27"/>
          <p:cNvSpPr>
            <a:spLocks noChangeShapeType="1"/>
          </p:cNvSpPr>
          <p:nvPr/>
        </p:nvSpPr>
        <p:spPr bwMode="auto">
          <a:xfrm>
            <a:off x="3684588"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28" name="Line 28"/>
          <p:cNvSpPr>
            <a:spLocks noChangeShapeType="1"/>
          </p:cNvSpPr>
          <p:nvPr/>
        </p:nvSpPr>
        <p:spPr bwMode="auto">
          <a:xfrm>
            <a:off x="3900488"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29" name="Line 29"/>
          <p:cNvSpPr>
            <a:spLocks noChangeShapeType="1"/>
          </p:cNvSpPr>
          <p:nvPr/>
        </p:nvSpPr>
        <p:spPr bwMode="auto">
          <a:xfrm>
            <a:off x="4116388"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0" name="Line 30"/>
          <p:cNvSpPr>
            <a:spLocks noChangeShapeType="1"/>
          </p:cNvSpPr>
          <p:nvPr/>
        </p:nvSpPr>
        <p:spPr bwMode="auto">
          <a:xfrm>
            <a:off x="4513263"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1" name="Line 31"/>
          <p:cNvSpPr>
            <a:spLocks noChangeShapeType="1"/>
          </p:cNvSpPr>
          <p:nvPr/>
        </p:nvSpPr>
        <p:spPr bwMode="auto">
          <a:xfrm>
            <a:off x="4729163"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2" name="Line 32"/>
          <p:cNvSpPr>
            <a:spLocks noChangeShapeType="1"/>
          </p:cNvSpPr>
          <p:nvPr/>
        </p:nvSpPr>
        <p:spPr bwMode="auto">
          <a:xfrm>
            <a:off x="4945063"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3" name="Line 33"/>
          <p:cNvSpPr>
            <a:spLocks noChangeShapeType="1"/>
          </p:cNvSpPr>
          <p:nvPr/>
        </p:nvSpPr>
        <p:spPr bwMode="auto">
          <a:xfrm>
            <a:off x="5556250"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4" name="Line 34"/>
          <p:cNvSpPr>
            <a:spLocks noChangeShapeType="1"/>
          </p:cNvSpPr>
          <p:nvPr/>
        </p:nvSpPr>
        <p:spPr bwMode="auto">
          <a:xfrm>
            <a:off x="5773738"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5" name="Line 35"/>
          <p:cNvSpPr>
            <a:spLocks noChangeShapeType="1"/>
          </p:cNvSpPr>
          <p:nvPr/>
        </p:nvSpPr>
        <p:spPr bwMode="auto">
          <a:xfrm>
            <a:off x="5953125" y="1878013"/>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6" name="Line 36"/>
          <p:cNvSpPr>
            <a:spLocks noChangeShapeType="1"/>
          </p:cNvSpPr>
          <p:nvPr/>
        </p:nvSpPr>
        <p:spPr bwMode="auto">
          <a:xfrm>
            <a:off x="5521325" y="1841500"/>
            <a:ext cx="569913" cy="1588"/>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7" name="Line 37"/>
          <p:cNvSpPr>
            <a:spLocks noChangeShapeType="1"/>
          </p:cNvSpPr>
          <p:nvPr/>
        </p:nvSpPr>
        <p:spPr bwMode="auto">
          <a:xfrm>
            <a:off x="4513263" y="1841500"/>
            <a:ext cx="569912" cy="1588"/>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8" name="Line 38"/>
          <p:cNvSpPr>
            <a:spLocks noChangeShapeType="1"/>
          </p:cNvSpPr>
          <p:nvPr/>
        </p:nvSpPr>
        <p:spPr bwMode="auto">
          <a:xfrm>
            <a:off x="6097588" y="3030538"/>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39" name="Line 39"/>
          <p:cNvSpPr>
            <a:spLocks noChangeShapeType="1"/>
          </p:cNvSpPr>
          <p:nvPr/>
        </p:nvSpPr>
        <p:spPr bwMode="auto">
          <a:xfrm>
            <a:off x="6313488" y="3030538"/>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40" name="Line 40"/>
          <p:cNvSpPr>
            <a:spLocks noChangeShapeType="1"/>
          </p:cNvSpPr>
          <p:nvPr/>
        </p:nvSpPr>
        <p:spPr bwMode="auto">
          <a:xfrm>
            <a:off x="6492875" y="3030538"/>
            <a:ext cx="92075" cy="1587"/>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41" name="Line 41"/>
          <p:cNvSpPr>
            <a:spLocks noChangeShapeType="1"/>
          </p:cNvSpPr>
          <p:nvPr/>
        </p:nvSpPr>
        <p:spPr bwMode="auto">
          <a:xfrm>
            <a:off x="6061075" y="2994025"/>
            <a:ext cx="569913" cy="1588"/>
          </a:xfrm>
          <a:prstGeom prst="line">
            <a:avLst/>
          </a:prstGeom>
          <a:noFill/>
          <a:ln w="12600" cap="flat">
            <a:solidFill>
              <a:srgbClr val="FF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pic>
        <p:nvPicPr>
          <p:cNvPr id="25642" name="Picture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100" y="3768725"/>
            <a:ext cx="5108575" cy="25765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43" name="Picture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3922713"/>
            <a:ext cx="2565400" cy="831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6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5616"/>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256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fill="hold" nodeType="clickEffect">
                                  <p:stCondLst>
                                    <p:cond delay="0"/>
                                  </p:stCondLst>
                                  <p:childTnLst>
                                    <p:set>
                                      <p:cBhvr additive="repl">
                                        <p:cTn id="16" dur="1" fill="hold">
                                          <p:stCondLst>
                                            <p:cond delay="0"/>
                                          </p:stCondLst>
                                        </p:cTn>
                                        <p:tgtEl>
                                          <p:spTgt spid="256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nodeType="clickEffect">
                                  <p:stCondLst>
                                    <p:cond delay="0"/>
                                  </p:stCondLst>
                                  <p:childTnLst>
                                    <p:set>
                                      <p:cBhvr additive="repl">
                                        <p:cTn id="20" dur="1" fill="hold">
                                          <p:stCondLst>
                                            <p:cond delay="0"/>
                                          </p:stCondLst>
                                        </p:cTn>
                                        <p:tgtEl>
                                          <p:spTgt spid="25617"/>
                                        </p:tgtEl>
                                        <p:attrNameLst>
                                          <p:attrName>style.visibility</p:attrName>
                                        </p:attrNameLst>
                                      </p:cBhvr>
                                      <p:to>
                                        <p:strVal val="visible"/>
                                      </p:to>
                                    </p:set>
                                  </p:childTnLst>
                                </p:cTn>
                              </p:par>
                              <p:par>
                                <p:cTn id="21" presetID="1" presetClass="entr" fill="hold" nodeType="withEffect">
                                  <p:stCondLst>
                                    <p:cond delay="0"/>
                                  </p:stCondLst>
                                  <p:childTnLst>
                                    <p:set>
                                      <p:cBhvr additive="repl">
                                        <p:cTn id="22" dur="1" fill="hold">
                                          <p:stCondLst>
                                            <p:cond delay="0"/>
                                          </p:stCondLst>
                                        </p:cTn>
                                        <p:tgtEl>
                                          <p:spTgt spid="256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2561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25618"/>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256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fill="hold" nodeType="clickEffect">
                                  <p:stCondLst>
                                    <p:cond delay="0"/>
                                  </p:stCondLst>
                                  <p:childTnLst>
                                    <p:set>
                                      <p:cBhvr additive="repl">
                                        <p:cTn id="36" dur="1" fill="hold">
                                          <p:stCondLst>
                                            <p:cond delay="0"/>
                                          </p:stCondLst>
                                        </p:cTn>
                                        <p:tgtEl>
                                          <p:spTgt spid="256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fill="hold" nodeType="clickEffect">
                                  <p:stCondLst>
                                    <p:cond delay="0"/>
                                  </p:stCondLst>
                                  <p:childTnLst>
                                    <p:set>
                                      <p:cBhvr additive="repl">
                                        <p:cTn id="40" dur="1" fill="hold">
                                          <p:stCondLst>
                                            <p:cond delay="0"/>
                                          </p:stCondLst>
                                        </p:cTn>
                                        <p:tgtEl>
                                          <p:spTgt spid="25619"/>
                                        </p:tgtEl>
                                        <p:attrNameLst>
                                          <p:attrName>style.visibility</p:attrName>
                                        </p:attrNameLst>
                                      </p:cBhvr>
                                      <p:to>
                                        <p:strVal val="visible"/>
                                      </p:to>
                                    </p:set>
                                  </p:childTnLst>
                                </p:cTn>
                              </p:par>
                              <p:par>
                                <p:cTn id="41" presetID="1" presetClass="entr" fill="hold" nodeType="withEffect">
                                  <p:stCondLst>
                                    <p:cond delay="0"/>
                                  </p:stCondLst>
                                  <p:childTnLst>
                                    <p:set>
                                      <p:cBhvr additive="repl">
                                        <p:cTn id="42" dur="1" fill="hold">
                                          <p:stCondLst>
                                            <p:cond delay="0"/>
                                          </p:stCondLst>
                                        </p:cTn>
                                        <p:tgtEl>
                                          <p:spTgt spid="25627"/>
                                        </p:tgtEl>
                                        <p:attrNameLst>
                                          <p:attrName>style.visibility</p:attrName>
                                        </p:attrNameLst>
                                      </p:cBhvr>
                                      <p:to>
                                        <p:strVal val="visible"/>
                                      </p:to>
                                    </p:set>
                                  </p:childTnLst>
                                </p:cTn>
                              </p:par>
                              <p:par>
                                <p:cTn id="43" presetID="1" presetClass="entr" fill="hold" nodeType="withEffect">
                                  <p:stCondLst>
                                    <p:cond delay="0"/>
                                  </p:stCondLst>
                                  <p:childTnLst>
                                    <p:set>
                                      <p:cBhvr additive="repl">
                                        <p:cTn id="44" dur="1" fill="hold">
                                          <p:stCondLst>
                                            <p:cond delay="0"/>
                                          </p:stCondLst>
                                        </p:cTn>
                                        <p:tgtEl>
                                          <p:spTgt spid="25628"/>
                                        </p:tgtEl>
                                        <p:attrNameLst>
                                          <p:attrName>style.visibility</p:attrName>
                                        </p:attrNameLst>
                                      </p:cBhvr>
                                      <p:to>
                                        <p:strVal val="visible"/>
                                      </p:to>
                                    </p:set>
                                  </p:childTnLst>
                                </p:cTn>
                              </p:par>
                              <p:par>
                                <p:cTn id="45" presetID="1" presetClass="entr" fill="hold" nodeType="withEffect">
                                  <p:stCondLst>
                                    <p:cond delay="0"/>
                                  </p:stCondLst>
                                  <p:childTnLst>
                                    <p:set>
                                      <p:cBhvr additive="repl">
                                        <p:cTn id="46" dur="1" fill="hold">
                                          <p:stCondLst>
                                            <p:cond delay="0"/>
                                          </p:stCondLst>
                                        </p:cTn>
                                        <p:tgtEl>
                                          <p:spTgt spid="256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256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25620"/>
                                        </p:tgtEl>
                                        <p:attrNameLst>
                                          <p:attrName>style.visibility</p:attrName>
                                        </p:attrNameLst>
                                      </p:cBhvr>
                                      <p:to>
                                        <p:strVal val="visible"/>
                                      </p:to>
                                    </p:set>
                                  </p:childTnLst>
                                </p:cTn>
                              </p:par>
                              <p:par>
                                <p:cTn id="55" presetID="1" presetClass="entr" fill="hold" nodeType="withEffect">
                                  <p:stCondLst>
                                    <p:cond delay="0"/>
                                  </p:stCondLst>
                                  <p:childTnLst>
                                    <p:set>
                                      <p:cBhvr additive="repl">
                                        <p:cTn id="56" dur="1" fill="hold">
                                          <p:stCondLst>
                                            <p:cond delay="0"/>
                                          </p:stCondLst>
                                        </p:cTn>
                                        <p:tgtEl>
                                          <p:spTgt spid="25630"/>
                                        </p:tgtEl>
                                        <p:attrNameLst>
                                          <p:attrName>style.visibility</p:attrName>
                                        </p:attrNameLst>
                                      </p:cBhvr>
                                      <p:to>
                                        <p:strVal val="visible"/>
                                      </p:to>
                                    </p:set>
                                  </p:childTnLst>
                                </p:cTn>
                              </p:par>
                              <p:par>
                                <p:cTn id="57" presetID="1" presetClass="entr" fill="hold" nodeType="withEffect">
                                  <p:stCondLst>
                                    <p:cond delay="0"/>
                                  </p:stCondLst>
                                  <p:childTnLst>
                                    <p:set>
                                      <p:cBhvr additive="repl">
                                        <p:cTn id="58" dur="1" fill="hold">
                                          <p:stCondLst>
                                            <p:cond delay="0"/>
                                          </p:stCondLst>
                                        </p:cTn>
                                        <p:tgtEl>
                                          <p:spTgt spid="25631"/>
                                        </p:tgtEl>
                                        <p:attrNameLst>
                                          <p:attrName>style.visibility</p:attrName>
                                        </p:attrNameLst>
                                      </p:cBhvr>
                                      <p:to>
                                        <p:strVal val="visible"/>
                                      </p:to>
                                    </p:set>
                                  </p:childTnLst>
                                </p:cTn>
                              </p:par>
                              <p:par>
                                <p:cTn id="59" presetID="1" presetClass="entr" fill="hold" nodeType="withEffect">
                                  <p:stCondLst>
                                    <p:cond delay="0"/>
                                  </p:stCondLst>
                                  <p:childTnLst>
                                    <p:set>
                                      <p:cBhvr additive="repl">
                                        <p:cTn id="60" dur="1" fill="hold">
                                          <p:stCondLst>
                                            <p:cond delay="0"/>
                                          </p:stCondLst>
                                        </p:cTn>
                                        <p:tgtEl>
                                          <p:spTgt spid="25632"/>
                                        </p:tgtEl>
                                        <p:attrNameLst>
                                          <p:attrName>style.visibility</p:attrName>
                                        </p:attrNameLst>
                                      </p:cBhvr>
                                      <p:to>
                                        <p:strVal val="visible"/>
                                      </p:to>
                                    </p:set>
                                  </p:childTnLst>
                                </p:cTn>
                              </p:par>
                              <p:par>
                                <p:cTn id="61" presetID="1" presetClass="entr" fill="hold" nodeType="withEffect">
                                  <p:stCondLst>
                                    <p:cond delay="0"/>
                                  </p:stCondLst>
                                  <p:childTnLst>
                                    <p:set>
                                      <p:cBhvr additive="repl">
                                        <p:cTn id="62" dur="1" fill="hold">
                                          <p:stCondLst>
                                            <p:cond delay="0"/>
                                          </p:stCondLst>
                                        </p:cTn>
                                        <p:tgtEl>
                                          <p:spTgt spid="2563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fill="hold" nodeType="clickEffect">
                                  <p:stCondLst>
                                    <p:cond delay="0"/>
                                  </p:stCondLst>
                                  <p:childTnLst>
                                    <p:set>
                                      <p:cBhvr additive="repl">
                                        <p:cTn id="66" dur="1" fill="hold">
                                          <p:stCondLst>
                                            <p:cond delay="0"/>
                                          </p:stCondLst>
                                        </p:cTn>
                                        <p:tgtEl>
                                          <p:spTgt spid="2561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fill="hold" nodeType="clickEffect">
                                  <p:stCondLst>
                                    <p:cond delay="0"/>
                                  </p:stCondLst>
                                  <p:childTnLst>
                                    <p:set>
                                      <p:cBhvr additive="repl">
                                        <p:cTn id="70" dur="1" fill="hold">
                                          <p:stCondLst>
                                            <p:cond delay="0"/>
                                          </p:stCondLst>
                                        </p:cTn>
                                        <p:tgtEl>
                                          <p:spTgt spid="25622"/>
                                        </p:tgtEl>
                                        <p:attrNameLst>
                                          <p:attrName>style.visibility</p:attrName>
                                        </p:attrNameLst>
                                      </p:cBhvr>
                                      <p:to>
                                        <p:strVal val="visible"/>
                                      </p:to>
                                    </p:set>
                                  </p:childTnLst>
                                </p:cTn>
                              </p:par>
                              <p:par>
                                <p:cTn id="71" presetID="1" presetClass="entr" fill="hold" nodeType="withEffect">
                                  <p:stCondLst>
                                    <p:cond delay="0"/>
                                  </p:stCondLst>
                                  <p:childTnLst>
                                    <p:set>
                                      <p:cBhvr additive="repl">
                                        <p:cTn id="72" dur="1" fill="hold">
                                          <p:stCondLst>
                                            <p:cond delay="0"/>
                                          </p:stCondLst>
                                        </p:cTn>
                                        <p:tgtEl>
                                          <p:spTgt spid="25633"/>
                                        </p:tgtEl>
                                        <p:attrNameLst>
                                          <p:attrName>style.visibility</p:attrName>
                                        </p:attrNameLst>
                                      </p:cBhvr>
                                      <p:to>
                                        <p:strVal val="visible"/>
                                      </p:to>
                                    </p:set>
                                  </p:childTnLst>
                                </p:cTn>
                              </p:par>
                              <p:par>
                                <p:cTn id="73" presetID="1" presetClass="entr" fill="hold" nodeType="withEffect">
                                  <p:stCondLst>
                                    <p:cond delay="0"/>
                                  </p:stCondLst>
                                  <p:childTnLst>
                                    <p:set>
                                      <p:cBhvr additive="repl">
                                        <p:cTn id="74" dur="1" fill="hold">
                                          <p:stCondLst>
                                            <p:cond delay="0"/>
                                          </p:stCondLst>
                                        </p:cTn>
                                        <p:tgtEl>
                                          <p:spTgt spid="25634"/>
                                        </p:tgtEl>
                                        <p:attrNameLst>
                                          <p:attrName>style.visibility</p:attrName>
                                        </p:attrNameLst>
                                      </p:cBhvr>
                                      <p:to>
                                        <p:strVal val="visible"/>
                                      </p:to>
                                    </p:set>
                                  </p:childTnLst>
                                </p:cTn>
                              </p:par>
                              <p:par>
                                <p:cTn id="75" presetID="1" presetClass="entr" fill="hold" nodeType="withEffect">
                                  <p:stCondLst>
                                    <p:cond delay="0"/>
                                  </p:stCondLst>
                                  <p:childTnLst>
                                    <p:set>
                                      <p:cBhvr additive="repl">
                                        <p:cTn id="76" dur="1" fill="hold">
                                          <p:stCondLst>
                                            <p:cond delay="0"/>
                                          </p:stCondLst>
                                        </p:cTn>
                                        <p:tgtEl>
                                          <p:spTgt spid="25635"/>
                                        </p:tgtEl>
                                        <p:attrNameLst>
                                          <p:attrName>style.visibility</p:attrName>
                                        </p:attrNameLst>
                                      </p:cBhvr>
                                      <p:to>
                                        <p:strVal val="visible"/>
                                      </p:to>
                                    </p:set>
                                  </p:childTnLst>
                                </p:cTn>
                              </p:par>
                              <p:par>
                                <p:cTn id="77" presetID="1" presetClass="entr" fill="hold" nodeType="withEffect">
                                  <p:stCondLst>
                                    <p:cond delay="0"/>
                                  </p:stCondLst>
                                  <p:childTnLst>
                                    <p:set>
                                      <p:cBhvr additive="repl">
                                        <p:cTn id="78" dur="1" fill="hold">
                                          <p:stCondLst>
                                            <p:cond delay="0"/>
                                          </p:stCondLst>
                                        </p:cTn>
                                        <p:tgtEl>
                                          <p:spTgt spid="2563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fill="hold" nodeType="clickEffect">
                                  <p:stCondLst>
                                    <p:cond delay="0"/>
                                  </p:stCondLst>
                                  <p:childTnLst>
                                    <p:set>
                                      <p:cBhvr additive="repl">
                                        <p:cTn id="82" dur="1" fill="hold">
                                          <p:stCondLst>
                                            <p:cond delay="0"/>
                                          </p:stCondLst>
                                        </p:cTn>
                                        <p:tgtEl>
                                          <p:spTgt spid="2561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fill="hold" nodeType="clickEffect">
                                  <p:stCondLst>
                                    <p:cond delay="0"/>
                                  </p:stCondLst>
                                  <p:childTnLst>
                                    <p:set>
                                      <p:cBhvr additive="repl">
                                        <p:cTn id="86" dur="1" fill="hold">
                                          <p:stCondLst>
                                            <p:cond delay="0"/>
                                          </p:stCondLst>
                                        </p:cTn>
                                        <p:tgtEl>
                                          <p:spTgt spid="25623"/>
                                        </p:tgtEl>
                                        <p:attrNameLst>
                                          <p:attrName>style.visibility</p:attrName>
                                        </p:attrNameLst>
                                      </p:cBhvr>
                                      <p:to>
                                        <p:strVal val="visible"/>
                                      </p:to>
                                    </p:set>
                                  </p:childTnLst>
                                </p:cTn>
                              </p:par>
                              <p:par>
                                <p:cTn id="87" presetID="1" presetClass="entr" fill="hold" nodeType="withEffect">
                                  <p:stCondLst>
                                    <p:cond delay="0"/>
                                  </p:stCondLst>
                                  <p:childTnLst>
                                    <p:set>
                                      <p:cBhvr additive="repl">
                                        <p:cTn id="88" dur="1" fill="hold">
                                          <p:stCondLst>
                                            <p:cond delay="0"/>
                                          </p:stCondLst>
                                        </p:cTn>
                                        <p:tgtEl>
                                          <p:spTgt spid="25638"/>
                                        </p:tgtEl>
                                        <p:attrNameLst>
                                          <p:attrName>style.visibility</p:attrName>
                                        </p:attrNameLst>
                                      </p:cBhvr>
                                      <p:to>
                                        <p:strVal val="visible"/>
                                      </p:to>
                                    </p:set>
                                  </p:childTnLst>
                                </p:cTn>
                              </p:par>
                              <p:par>
                                <p:cTn id="89" presetID="1" presetClass="entr" fill="hold" nodeType="withEffect">
                                  <p:stCondLst>
                                    <p:cond delay="0"/>
                                  </p:stCondLst>
                                  <p:childTnLst>
                                    <p:set>
                                      <p:cBhvr additive="repl">
                                        <p:cTn id="90" dur="1" fill="hold">
                                          <p:stCondLst>
                                            <p:cond delay="0"/>
                                          </p:stCondLst>
                                        </p:cTn>
                                        <p:tgtEl>
                                          <p:spTgt spid="25639"/>
                                        </p:tgtEl>
                                        <p:attrNameLst>
                                          <p:attrName>style.visibility</p:attrName>
                                        </p:attrNameLst>
                                      </p:cBhvr>
                                      <p:to>
                                        <p:strVal val="visible"/>
                                      </p:to>
                                    </p:set>
                                  </p:childTnLst>
                                </p:cTn>
                              </p:par>
                              <p:par>
                                <p:cTn id="91" presetID="1" presetClass="entr" fill="hold" nodeType="withEffect">
                                  <p:stCondLst>
                                    <p:cond delay="0"/>
                                  </p:stCondLst>
                                  <p:childTnLst>
                                    <p:set>
                                      <p:cBhvr additive="repl">
                                        <p:cTn id="92" dur="1" fill="hold">
                                          <p:stCondLst>
                                            <p:cond delay="0"/>
                                          </p:stCondLst>
                                        </p:cTn>
                                        <p:tgtEl>
                                          <p:spTgt spid="25640"/>
                                        </p:tgtEl>
                                        <p:attrNameLst>
                                          <p:attrName>style.visibility</p:attrName>
                                        </p:attrNameLst>
                                      </p:cBhvr>
                                      <p:to>
                                        <p:strVal val="visible"/>
                                      </p:to>
                                    </p:set>
                                  </p:childTnLst>
                                </p:cTn>
                              </p:par>
                              <p:par>
                                <p:cTn id="93" presetID="1" presetClass="entr" fill="hold" nodeType="withEffect">
                                  <p:stCondLst>
                                    <p:cond delay="0"/>
                                  </p:stCondLst>
                                  <p:childTnLst>
                                    <p:set>
                                      <p:cBhvr additive="repl">
                                        <p:cTn id="94" dur="1" fill="hold">
                                          <p:stCondLst>
                                            <p:cond delay="0"/>
                                          </p:stCondLst>
                                        </p:cTn>
                                        <p:tgtEl>
                                          <p:spTgt spid="25641"/>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fill="hold" nodeType="clickEffect">
                                  <p:stCondLst>
                                    <p:cond delay="0"/>
                                  </p:stCondLst>
                                  <p:childTnLst>
                                    <p:set>
                                      <p:cBhvr additive="repl">
                                        <p:cTn id="98" dur="1" fill="hold">
                                          <p:stCondLst>
                                            <p:cond delay="0"/>
                                          </p:stCondLst>
                                        </p:cTn>
                                        <p:tgtEl>
                                          <p:spTgt spid="2564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fill="hold" nodeType="clickEffect">
                                  <p:stCondLst>
                                    <p:cond delay="0"/>
                                  </p:stCondLst>
                                  <p:childTnLst>
                                    <p:set>
                                      <p:cBhvr additive="repl">
                                        <p:cTn id="102" dur="1" fill="hold">
                                          <p:stCondLst>
                                            <p:cond delay="0"/>
                                          </p:stCondLst>
                                        </p:cTn>
                                        <p:tgtEl>
                                          <p:spTgt spid="25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457200" y="25908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2800"/>
              <a:t>5–3 The Universal Property </a:t>
            </a:r>
            <a:br>
              <a:rPr lang="en-US" altLang="en-US" sz="2800"/>
            </a:br>
            <a:r>
              <a:rPr lang="en-US" altLang="en-US" sz="2800"/>
              <a:t>of NAND and NOR Gates</a:t>
            </a:r>
            <a:r>
              <a:rPr lang="en-US" altLang="en-US"/>
              <a:t> </a:t>
            </a:r>
          </a:p>
        </p:txBody>
      </p:sp>
      <p:grpSp>
        <p:nvGrpSpPr>
          <p:cNvPr id="26626" name="Group 2"/>
          <p:cNvGrpSpPr>
            <a:grpSpLocks/>
          </p:cNvGrpSpPr>
          <p:nvPr/>
        </p:nvGrpSpPr>
        <p:grpSpPr bwMode="auto">
          <a:xfrm>
            <a:off x="228600" y="228600"/>
            <a:ext cx="8599488" cy="6008688"/>
            <a:chOff x="144" y="144"/>
            <a:chExt cx="5417" cy="3785"/>
          </a:xfrm>
        </p:grpSpPr>
        <p:grpSp>
          <p:nvGrpSpPr>
            <p:cNvPr id="26627" name="Group 3"/>
            <p:cNvGrpSpPr>
              <a:grpSpLocks/>
            </p:cNvGrpSpPr>
            <p:nvPr/>
          </p:nvGrpSpPr>
          <p:grpSpPr bwMode="auto">
            <a:xfrm>
              <a:off x="192" y="192"/>
              <a:ext cx="5369" cy="3737"/>
              <a:chOff x="192" y="192"/>
              <a:chExt cx="5369" cy="3737"/>
            </a:xfrm>
          </p:grpSpPr>
          <p:sp>
            <p:nvSpPr>
              <p:cNvPr id="26628" name="Line 4"/>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6629" name="Line 5"/>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6630" name="Rectangle 6"/>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
        <p:nvSpPr>
          <p:cNvPr id="26631" name="Rectangle 7"/>
          <p:cNvSpPr>
            <a:spLocks noChangeArrowheads="1"/>
          </p:cNvSpPr>
          <p:nvPr/>
        </p:nvSpPr>
        <p:spPr bwMode="auto">
          <a:xfrm>
            <a:off x="1325563" y="3565525"/>
            <a:ext cx="617220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eaLnBrk="0" hangingPunct="0">
              <a:spcBef>
                <a:spcPts val="1125"/>
              </a:spcBef>
              <a:buClrTx/>
              <a:buFontTx/>
              <a:buNone/>
            </a:pPr>
            <a:r>
              <a:rPr lang="en-US" altLang="en-US" b="1">
                <a:solidFill>
                  <a:srgbClr val="CC3300"/>
                </a:solidFill>
                <a:effectLst>
                  <a:outerShdw blurRad="38100" dist="38100" dir="2700000" algn="tl">
                    <a:srgbClr val="C0C0C0"/>
                  </a:outerShdw>
                </a:effectLst>
              </a:rPr>
              <a:t>The universality of the NAND gate means that it can be used as an inverter and that combinations of NAND gates can be used to implement the AND, OR, and NOR operations. Similarly, the NOR gate can be used to implement the inverter (NOT), AND, OR, and NAND operations.</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26631"/>
                                        </p:tgtEl>
                                        <p:attrNameLst>
                                          <p:attrName>style.visibility</p:attrName>
                                        </p:attrNameLst>
                                      </p:cBhvr>
                                      <p:to>
                                        <p:strVal val="visible"/>
                                      </p:to>
                                    </p:set>
                                    <p:animEffect transition="in" filter="dissolve">
                                      <p:cBhvr additive="repl">
                                        <p:cTn id="7"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NAND Gates</a:t>
            </a:r>
          </a:p>
        </p:txBody>
      </p:sp>
      <p:sp>
        <p:nvSpPr>
          <p:cNvPr id="27650" name="Rectangle 2"/>
          <p:cNvSpPr>
            <a:spLocks noGrp="1" noChangeArrowheads="1"/>
          </p:cNvSpPr>
          <p:nvPr>
            <p:ph type="body" idx="1"/>
          </p:nvPr>
        </p:nvSpPr>
        <p:spPr>
          <a:xfrm>
            <a:off x="457200" y="1600200"/>
            <a:ext cx="82296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NAND Gate as an Inverter</a:t>
            </a:r>
          </a:p>
        </p:txBody>
      </p:sp>
      <p:grpSp>
        <p:nvGrpSpPr>
          <p:cNvPr id="27651" name="Group 3"/>
          <p:cNvGrpSpPr>
            <a:grpSpLocks/>
          </p:cNvGrpSpPr>
          <p:nvPr/>
        </p:nvGrpSpPr>
        <p:grpSpPr bwMode="auto">
          <a:xfrm>
            <a:off x="228600" y="228600"/>
            <a:ext cx="8599488" cy="6008688"/>
            <a:chOff x="144" y="144"/>
            <a:chExt cx="5417" cy="3785"/>
          </a:xfrm>
        </p:grpSpPr>
        <p:grpSp>
          <p:nvGrpSpPr>
            <p:cNvPr id="27652" name="Group 4"/>
            <p:cNvGrpSpPr>
              <a:grpSpLocks/>
            </p:cNvGrpSpPr>
            <p:nvPr/>
          </p:nvGrpSpPr>
          <p:grpSpPr bwMode="auto">
            <a:xfrm>
              <a:off x="192" y="192"/>
              <a:ext cx="5369" cy="3737"/>
              <a:chOff x="192" y="192"/>
              <a:chExt cx="5369" cy="3737"/>
            </a:xfrm>
          </p:grpSpPr>
          <p:sp>
            <p:nvSpPr>
              <p:cNvPr id="27653"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7654"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7655"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76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838" y="2957513"/>
            <a:ext cx="5648325" cy="94297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
        <p:nvSpPr>
          <p:cNvPr id="27657" name="Text Box 9"/>
          <p:cNvSpPr txBox="1">
            <a:spLocks noChangeArrowheads="1"/>
          </p:cNvSpPr>
          <p:nvPr/>
        </p:nvSpPr>
        <p:spPr bwMode="auto">
          <a:xfrm>
            <a:off x="1463675" y="4114800"/>
            <a:ext cx="632777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An inverter can be made from a NAND gate by connecting</a:t>
            </a:r>
          </a:p>
          <a:p>
            <a:pPr>
              <a:buClrTx/>
              <a:buFontTx/>
              <a:buNone/>
            </a:pPr>
            <a:r>
              <a:rPr lang="en-US" altLang="en-US"/>
              <a:t>all of the inputs together and creating, in effect, a single input</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NAND Gates</a:t>
            </a:r>
          </a:p>
        </p:txBody>
      </p:sp>
      <p:sp>
        <p:nvSpPr>
          <p:cNvPr id="28674" name="Rectangle 2"/>
          <p:cNvSpPr>
            <a:spLocks noGrp="1" noChangeArrowheads="1"/>
          </p:cNvSpPr>
          <p:nvPr>
            <p:ph type="body" idx="1"/>
          </p:nvPr>
        </p:nvSpPr>
        <p:spPr>
          <a:xfrm>
            <a:off x="685800" y="16002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Two NAND Gates as an AND Gate</a:t>
            </a:r>
          </a:p>
        </p:txBody>
      </p:sp>
      <p:grpSp>
        <p:nvGrpSpPr>
          <p:cNvPr id="28675" name="Group 3"/>
          <p:cNvGrpSpPr>
            <a:grpSpLocks/>
          </p:cNvGrpSpPr>
          <p:nvPr/>
        </p:nvGrpSpPr>
        <p:grpSpPr bwMode="auto">
          <a:xfrm>
            <a:off x="228600" y="228600"/>
            <a:ext cx="8599488" cy="6008688"/>
            <a:chOff x="144" y="144"/>
            <a:chExt cx="5417" cy="3785"/>
          </a:xfrm>
        </p:grpSpPr>
        <p:grpSp>
          <p:nvGrpSpPr>
            <p:cNvPr id="28676" name="Group 4"/>
            <p:cNvGrpSpPr>
              <a:grpSpLocks/>
            </p:cNvGrpSpPr>
            <p:nvPr/>
          </p:nvGrpSpPr>
          <p:grpSpPr bwMode="auto">
            <a:xfrm>
              <a:off x="192" y="192"/>
              <a:ext cx="5369" cy="3737"/>
              <a:chOff x="192" y="192"/>
              <a:chExt cx="5369" cy="3737"/>
            </a:xfrm>
          </p:grpSpPr>
          <p:sp>
            <p:nvSpPr>
              <p:cNvPr id="28677"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8678"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8679"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868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307263" cy="89535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NAND Gates</a:t>
            </a:r>
          </a:p>
        </p:txBody>
      </p:sp>
      <p:sp>
        <p:nvSpPr>
          <p:cNvPr id="29698" name="Rectangle 2"/>
          <p:cNvSpPr>
            <a:spLocks noGrp="1" noChangeArrowheads="1"/>
          </p:cNvSpPr>
          <p:nvPr>
            <p:ph type="body" idx="1"/>
          </p:nvPr>
        </p:nvSpPr>
        <p:spPr>
          <a:xfrm>
            <a:off x="685800" y="16002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Three NAND Gates as an OR Gate</a:t>
            </a:r>
          </a:p>
        </p:txBody>
      </p:sp>
      <p:grpSp>
        <p:nvGrpSpPr>
          <p:cNvPr id="29699" name="Group 3"/>
          <p:cNvGrpSpPr>
            <a:grpSpLocks/>
          </p:cNvGrpSpPr>
          <p:nvPr/>
        </p:nvGrpSpPr>
        <p:grpSpPr bwMode="auto">
          <a:xfrm>
            <a:off x="228600" y="228600"/>
            <a:ext cx="8599488" cy="6008688"/>
            <a:chOff x="144" y="144"/>
            <a:chExt cx="5417" cy="3785"/>
          </a:xfrm>
        </p:grpSpPr>
        <p:grpSp>
          <p:nvGrpSpPr>
            <p:cNvPr id="29700" name="Group 4"/>
            <p:cNvGrpSpPr>
              <a:grpSpLocks/>
            </p:cNvGrpSpPr>
            <p:nvPr/>
          </p:nvGrpSpPr>
          <p:grpSpPr bwMode="auto">
            <a:xfrm>
              <a:off x="192" y="192"/>
              <a:ext cx="5369" cy="3737"/>
              <a:chOff x="192" y="192"/>
              <a:chExt cx="5369" cy="3737"/>
            </a:xfrm>
          </p:grpSpPr>
          <p:sp>
            <p:nvSpPr>
              <p:cNvPr id="29701"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9702"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9703"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97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614613"/>
            <a:ext cx="7726362" cy="162877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NAND Gates</a:t>
            </a:r>
          </a:p>
        </p:txBody>
      </p:sp>
      <p:sp>
        <p:nvSpPr>
          <p:cNvPr id="30722" name="Rectangle 2"/>
          <p:cNvSpPr>
            <a:spLocks noGrp="1" noChangeArrowheads="1"/>
          </p:cNvSpPr>
          <p:nvPr>
            <p:ph type="body" idx="1"/>
          </p:nvPr>
        </p:nvSpPr>
        <p:spPr>
          <a:xfrm>
            <a:off x="685800" y="16002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dirty="0"/>
              <a:t>Four NAND Gates as NOR Gate</a:t>
            </a:r>
          </a:p>
        </p:txBody>
      </p:sp>
      <p:grpSp>
        <p:nvGrpSpPr>
          <p:cNvPr id="30723" name="Group 3"/>
          <p:cNvGrpSpPr>
            <a:grpSpLocks/>
          </p:cNvGrpSpPr>
          <p:nvPr/>
        </p:nvGrpSpPr>
        <p:grpSpPr bwMode="auto">
          <a:xfrm>
            <a:off x="228600" y="228600"/>
            <a:ext cx="8599488" cy="6008688"/>
            <a:chOff x="144" y="144"/>
            <a:chExt cx="5417" cy="3785"/>
          </a:xfrm>
        </p:grpSpPr>
        <p:grpSp>
          <p:nvGrpSpPr>
            <p:cNvPr id="30724" name="Group 4"/>
            <p:cNvGrpSpPr>
              <a:grpSpLocks/>
            </p:cNvGrpSpPr>
            <p:nvPr/>
          </p:nvGrpSpPr>
          <p:grpSpPr bwMode="auto">
            <a:xfrm>
              <a:off x="192" y="192"/>
              <a:ext cx="5369" cy="3737"/>
              <a:chOff x="192" y="192"/>
              <a:chExt cx="5369" cy="3737"/>
            </a:xfrm>
          </p:grpSpPr>
          <p:sp>
            <p:nvSpPr>
              <p:cNvPr id="30725"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27"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07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667000"/>
            <a:ext cx="8153400" cy="152082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NOR Gates</a:t>
            </a:r>
          </a:p>
        </p:txBody>
      </p:sp>
      <p:sp>
        <p:nvSpPr>
          <p:cNvPr id="31746" name="Rectangle 2"/>
          <p:cNvSpPr>
            <a:spLocks noGrp="1" noChangeArrowheads="1"/>
          </p:cNvSpPr>
          <p:nvPr>
            <p:ph type="body" idx="1"/>
          </p:nvPr>
        </p:nvSpPr>
        <p:spPr>
          <a:xfrm>
            <a:off x="685800" y="20574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NOR Gate as an Inverter</a:t>
            </a:r>
          </a:p>
        </p:txBody>
      </p:sp>
      <p:grpSp>
        <p:nvGrpSpPr>
          <p:cNvPr id="31747" name="Group 3"/>
          <p:cNvGrpSpPr>
            <a:grpSpLocks/>
          </p:cNvGrpSpPr>
          <p:nvPr/>
        </p:nvGrpSpPr>
        <p:grpSpPr bwMode="auto">
          <a:xfrm>
            <a:off x="228600" y="228600"/>
            <a:ext cx="8599488" cy="6008688"/>
            <a:chOff x="144" y="144"/>
            <a:chExt cx="5417" cy="3785"/>
          </a:xfrm>
        </p:grpSpPr>
        <p:grpSp>
          <p:nvGrpSpPr>
            <p:cNvPr id="31748" name="Group 4"/>
            <p:cNvGrpSpPr>
              <a:grpSpLocks/>
            </p:cNvGrpSpPr>
            <p:nvPr/>
          </p:nvGrpSpPr>
          <p:grpSpPr bwMode="auto">
            <a:xfrm>
              <a:off x="192" y="192"/>
              <a:ext cx="5369" cy="3737"/>
              <a:chOff x="192" y="192"/>
              <a:chExt cx="5369" cy="3737"/>
            </a:xfrm>
          </p:grpSpPr>
          <p:sp>
            <p:nvSpPr>
              <p:cNvPr id="31749"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1750"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1751"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17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2990850"/>
            <a:ext cx="5400675" cy="87630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381000" y="533400"/>
            <a:ext cx="8229600" cy="5635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 </a:t>
            </a:r>
          </a:p>
        </p:txBody>
      </p:sp>
      <p:sp>
        <p:nvSpPr>
          <p:cNvPr id="5122" name="Rectangle 2"/>
          <p:cNvSpPr>
            <a:spLocks noGrp="1" noChangeArrowheads="1"/>
          </p:cNvSpPr>
          <p:nvPr>
            <p:ph type="body" idx="1"/>
          </p:nvPr>
        </p:nvSpPr>
        <p:spPr>
          <a:xfrm>
            <a:off x="1219200" y="1600200"/>
            <a:ext cx="7467600" cy="4525963"/>
          </a:xfrm>
          <a:ln/>
        </p:spPr>
        <p:txBody>
          <a:bodyPr/>
          <a:lstStyle/>
          <a:p>
            <a:pPr marL="331788" indent="-331788">
              <a:spcBef>
                <a:spcPts val="6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400" b="1"/>
              <a:t>AND-OR Logic</a:t>
            </a:r>
          </a:p>
          <a:p>
            <a:pPr marL="331788" indent="-331788">
              <a:spcBef>
                <a:spcPts val="6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400" b="1"/>
              <a:t>AND-OR-Invert Logic</a:t>
            </a:r>
          </a:p>
          <a:p>
            <a:pPr marL="331788" indent="-331788">
              <a:spcBef>
                <a:spcPts val="6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400" b="1"/>
              <a:t>Exclusive-OR Logic</a:t>
            </a:r>
          </a:p>
          <a:p>
            <a:pPr marL="341313" indent="-331788">
              <a:spcBef>
                <a:spcPts val="600"/>
              </a:spcBef>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endParaRPr lang="en-US" altLang="en-US" sz="2400" b="1"/>
          </a:p>
        </p:txBody>
      </p:sp>
      <p:grpSp>
        <p:nvGrpSpPr>
          <p:cNvPr id="5123" name="Group 3"/>
          <p:cNvGrpSpPr>
            <a:grpSpLocks/>
          </p:cNvGrpSpPr>
          <p:nvPr/>
        </p:nvGrpSpPr>
        <p:grpSpPr bwMode="auto">
          <a:xfrm>
            <a:off x="228600" y="228600"/>
            <a:ext cx="8599488" cy="6008688"/>
            <a:chOff x="144" y="144"/>
            <a:chExt cx="5417" cy="3785"/>
          </a:xfrm>
        </p:grpSpPr>
        <p:grpSp>
          <p:nvGrpSpPr>
            <p:cNvPr id="5124" name="Group 4"/>
            <p:cNvGrpSpPr>
              <a:grpSpLocks/>
            </p:cNvGrpSpPr>
            <p:nvPr/>
          </p:nvGrpSpPr>
          <p:grpSpPr bwMode="auto">
            <a:xfrm>
              <a:off x="192" y="192"/>
              <a:ext cx="5369" cy="3737"/>
              <a:chOff x="192" y="192"/>
              <a:chExt cx="5369" cy="3737"/>
            </a:xfrm>
          </p:grpSpPr>
          <p:sp>
            <p:nvSpPr>
              <p:cNvPr id="5125"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5126"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127"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5122">
                                            <p:txEl>
                                              <p:pRg st="0" end="0"/>
                                            </p:txEl>
                                          </p:spTgt>
                                        </p:tgtEl>
                                        <p:attrNameLst>
                                          <p:attrName>style.visibility</p:attrName>
                                        </p:attrNameLst>
                                      </p:cBhvr>
                                      <p:to>
                                        <p:strVal val="visible"/>
                                      </p:to>
                                    </p:set>
                                    <p:animEffect transition="in" filter="dissolve">
                                      <p:cBhvr additive="repl">
                                        <p:cTn id="7" dur="500"/>
                                        <p:tgtEl>
                                          <p:spTgt spid="5122">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5122">
                                            <p:txEl>
                                              <p:pRg st="1" end="1"/>
                                            </p:txEl>
                                          </p:spTgt>
                                        </p:tgtEl>
                                        <p:attrNameLst>
                                          <p:attrName>style.visibility</p:attrName>
                                        </p:attrNameLst>
                                      </p:cBhvr>
                                      <p:to>
                                        <p:strVal val="visible"/>
                                      </p:to>
                                    </p:set>
                                    <p:animEffect transition="in" filter="dissolve">
                                      <p:cBhvr additive="repl">
                                        <p:cTn id="11" dur="500"/>
                                        <p:tgtEl>
                                          <p:spTgt spid="5122">
                                            <p:txEl>
                                              <p:pRg st="1" end="1"/>
                                            </p:txEl>
                                          </p:spTgt>
                                        </p:tgtEl>
                                      </p:cBhvr>
                                    </p:animEffect>
                                  </p:childTnLst>
                                </p:cTn>
                              </p:par>
                            </p:childTnLst>
                          </p:cTn>
                        </p:par>
                        <p:par>
                          <p:cTn id="12" fill="hold" nodeType="afterGroup">
                            <p:stCondLst>
                              <p:cond delay="1000"/>
                            </p:stCondLst>
                            <p:childTnLst>
                              <p:par>
                                <p:cTn id="13" presetID="9" presetClass="entr" fill="hold" nodeType="afterEffect">
                                  <p:stCondLst>
                                    <p:cond delay="0"/>
                                  </p:stCondLst>
                                  <p:childTnLst>
                                    <p:set>
                                      <p:cBhvr additive="repl">
                                        <p:cTn id="14" dur="1" fill="hold">
                                          <p:stCondLst>
                                            <p:cond delay="0"/>
                                          </p:stCondLst>
                                        </p:cTn>
                                        <p:tgtEl>
                                          <p:spTgt spid="5122">
                                            <p:txEl>
                                              <p:pRg st="2" end="2"/>
                                            </p:txEl>
                                          </p:spTgt>
                                        </p:tgtEl>
                                        <p:attrNameLst>
                                          <p:attrName>style.visibility</p:attrName>
                                        </p:attrNameLst>
                                      </p:cBhvr>
                                      <p:to>
                                        <p:strVal val="visible"/>
                                      </p:to>
                                    </p:set>
                                    <p:animEffect transition="in" filter="dissolve">
                                      <p:cBhvr additive="repl">
                                        <p:cTn id="15" dur="500"/>
                                        <p:tgtEl>
                                          <p:spTgt spid="5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NOR Gates</a:t>
            </a:r>
          </a:p>
        </p:txBody>
      </p:sp>
      <p:sp>
        <p:nvSpPr>
          <p:cNvPr id="32770" name="Rectangle 2"/>
          <p:cNvSpPr>
            <a:spLocks noGrp="1" noChangeArrowheads="1"/>
          </p:cNvSpPr>
          <p:nvPr>
            <p:ph type="body" idx="1"/>
          </p:nvPr>
        </p:nvSpPr>
        <p:spPr>
          <a:xfrm>
            <a:off x="685800" y="19812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Two NOR Gates as an OR Gate</a:t>
            </a:r>
          </a:p>
        </p:txBody>
      </p:sp>
      <p:grpSp>
        <p:nvGrpSpPr>
          <p:cNvPr id="32771" name="Group 3"/>
          <p:cNvGrpSpPr>
            <a:grpSpLocks/>
          </p:cNvGrpSpPr>
          <p:nvPr/>
        </p:nvGrpSpPr>
        <p:grpSpPr bwMode="auto">
          <a:xfrm>
            <a:off x="228600" y="228600"/>
            <a:ext cx="8599488" cy="6008688"/>
            <a:chOff x="144" y="144"/>
            <a:chExt cx="5417" cy="3785"/>
          </a:xfrm>
        </p:grpSpPr>
        <p:grpSp>
          <p:nvGrpSpPr>
            <p:cNvPr id="32772" name="Group 4"/>
            <p:cNvGrpSpPr>
              <a:grpSpLocks/>
            </p:cNvGrpSpPr>
            <p:nvPr/>
          </p:nvGrpSpPr>
          <p:grpSpPr bwMode="auto">
            <a:xfrm>
              <a:off x="192" y="192"/>
              <a:ext cx="5369" cy="3737"/>
              <a:chOff x="192" y="192"/>
              <a:chExt cx="5369" cy="3737"/>
            </a:xfrm>
          </p:grpSpPr>
          <p:sp>
            <p:nvSpPr>
              <p:cNvPr id="32773"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2774"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2775"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27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95600"/>
            <a:ext cx="7288213" cy="86677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NOR Gates</a:t>
            </a:r>
          </a:p>
        </p:txBody>
      </p:sp>
      <p:sp>
        <p:nvSpPr>
          <p:cNvPr id="33794" name="Rectangle 2"/>
          <p:cNvSpPr>
            <a:spLocks noGrp="1" noChangeArrowheads="1"/>
          </p:cNvSpPr>
          <p:nvPr>
            <p:ph type="body" idx="1"/>
          </p:nvPr>
        </p:nvSpPr>
        <p:spPr>
          <a:xfrm>
            <a:off x="609600" y="19050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Three NOR Gates as an AND Gate</a:t>
            </a:r>
          </a:p>
        </p:txBody>
      </p:sp>
      <p:grpSp>
        <p:nvGrpSpPr>
          <p:cNvPr id="33795" name="Group 3"/>
          <p:cNvGrpSpPr>
            <a:grpSpLocks/>
          </p:cNvGrpSpPr>
          <p:nvPr/>
        </p:nvGrpSpPr>
        <p:grpSpPr bwMode="auto">
          <a:xfrm>
            <a:off x="228600" y="228600"/>
            <a:ext cx="8599488" cy="6008688"/>
            <a:chOff x="144" y="144"/>
            <a:chExt cx="5417" cy="3785"/>
          </a:xfrm>
        </p:grpSpPr>
        <p:grpSp>
          <p:nvGrpSpPr>
            <p:cNvPr id="33796" name="Group 4"/>
            <p:cNvGrpSpPr>
              <a:grpSpLocks/>
            </p:cNvGrpSpPr>
            <p:nvPr/>
          </p:nvGrpSpPr>
          <p:grpSpPr bwMode="auto">
            <a:xfrm>
              <a:off x="192" y="192"/>
              <a:ext cx="5369" cy="3737"/>
              <a:chOff x="192" y="192"/>
              <a:chExt cx="5369" cy="3737"/>
            </a:xfrm>
          </p:grpSpPr>
          <p:sp>
            <p:nvSpPr>
              <p:cNvPr id="33797"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3798"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3799"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38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8" y="2600325"/>
            <a:ext cx="7466012" cy="165735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The Universal Property of NOR Gates</a:t>
            </a:r>
          </a:p>
        </p:txBody>
      </p:sp>
      <p:sp>
        <p:nvSpPr>
          <p:cNvPr id="34818" name="Rectangle 2"/>
          <p:cNvSpPr>
            <a:spLocks noGrp="1" noChangeArrowheads="1"/>
          </p:cNvSpPr>
          <p:nvPr>
            <p:ph type="body" idx="1"/>
          </p:nvPr>
        </p:nvSpPr>
        <p:spPr>
          <a:xfrm>
            <a:off x="685800" y="1905000"/>
            <a:ext cx="8001000" cy="1219200"/>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dirty="0"/>
              <a:t>Four NOR Gates as an NAND Gate</a:t>
            </a:r>
          </a:p>
          <a:p>
            <a:pPr marL="341313" indent="-331788">
              <a:buClrTx/>
              <a:buFontTx/>
              <a:buNone/>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endParaRPr lang="en-US" altLang="en-US" dirty="0"/>
          </a:p>
        </p:txBody>
      </p:sp>
      <p:grpSp>
        <p:nvGrpSpPr>
          <p:cNvPr id="34819" name="Group 3"/>
          <p:cNvGrpSpPr>
            <a:grpSpLocks/>
          </p:cNvGrpSpPr>
          <p:nvPr/>
        </p:nvGrpSpPr>
        <p:grpSpPr bwMode="auto">
          <a:xfrm>
            <a:off x="228600" y="228600"/>
            <a:ext cx="8599488" cy="6008688"/>
            <a:chOff x="144" y="144"/>
            <a:chExt cx="5417" cy="3785"/>
          </a:xfrm>
        </p:grpSpPr>
        <p:grpSp>
          <p:nvGrpSpPr>
            <p:cNvPr id="34820" name="Group 4"/>
            <p:cNvGrpSpPr>
              <a:grpSpLocks/>
            </p:cNvGrpSpPr>
            <p:nvPr/>
          </p:nvGrpSpPr>
          <p:grpSpPr bwMode="auto">
            <a:xfrm>
              <a:off x="192" y="192"/>
              <a:ext cx="5369" cy="3737"/>
              <a:chOff x="192" y="192"/>
              <a:chExt cx="5369" cy="3737"/>
            </a:xfrm>
          </p:grpSpPr>
          <p:sp>
            <p:nvSpPr>
              <p:cNvPr id="34821"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4822"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4823"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48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667000"/>
            <a:ext cx="8208963" cy="162877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81200"/>
            <a:ext cx="4870450" cy="1982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5–19</a:t>
            </a:r>
            <a:r>
              <a:rPr lang="en-US" altLang="en-US" sz="700"/>
              <a:t>      Development of the AND-OR equivalent of the circuit in Figure 5–18. </a:t>
            </a:r>
          </a:p>
        </p:txBody>
      </p:sp>
      <p:sp>
        <p:nvSpPr>
          <p:cNvPr id="3686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3686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914400"/>
            <a:ext cx="708818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5–20</a:t>
            </a:r>
            <a:r>
              <a:rPr lang="en-US" altLang="en-US" sz="700"/>
              <a:t>      Illustration of the use of the appropriate dual symbols in a NAND logic diagram. </a:t>
            </a:r>
          </a:p>
        </p:txBody>
      </p:sp>
      <p:sp>
        <p:nvSpPr>
          <p:cNvPr id="3789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3789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25" y="914400"/>
            <a:ext cx="62039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5–21 </a:t>
            </a:r>
          </a:p>
        </p:txBody>
      </p:sp>
      <p:sp>
        <p:nvSpPr>
          <p:cNvPr id="3891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3891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342313" cy="4570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7" name="Text Box 5"/>
          <p:cNvSpPr txBox="1">
            <a:spLocks noChangeArrowheads="1"/>
          </p:cNvSpPr>
          <p:nvPr/>
        </p:nvSpPr>
        <p:spPr bwMode="auto">
          <a:xfrm>
            <a:off x="838200" y="838200"/>
            <a:ext cx="7239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Example 5-9.  Redraw using appropriate dual symbols.</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5–22 </a:t>
            </a:r>
          </a:p>
        </p:txBody>
      </p:sp>
      <p:sp>
        <p:nvSpPr>
          <p:cNvPr id="3993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3993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68500"/>
            <a:ext cx="8342313" cy="2919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2286000" y="914400"/>
            <a:ext cx="586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NOR Logic – Negative AND</a:t>
            </a:r>
          </a:p>
        </p:txBody>
      </p:sp>
      <p:sp>
        <p:nvSpPr>
          <p:cNvPr id="40962" name="Text Box 2"/>
          <p:cNvSpPr txBox="1">
            <a:spLocks noChangeArrowheads="1"/>
          </p:cNvSpPr>
          <p:nvPr/>
        </p:nvSpPr>
        <p:spPr bwMode="auto">
          <a:xfrm>
            <a:off x="2743200" y="2667000"/>
            <a:ext cx="2209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500"/>
              </a:spcBef>
              <a:buClrTx/>
              <a:buFontTx/>
              <a:buNone/>
            </a:pPr>
            <a:r>
              <a:rPr lang="en-US" altLang="en-US" sz="2400"/>
              <a:t>A + B  =   A  B</a:t>
            </a:r>
          </a:p>
        </p:txBody>
      </p:sp>
      <p:sp>
        <p:nvSpPr>
          <p:cNvPr id="40963" name="Line 3"/>
          <p:cNvSpPr>
            <a:spLocks noChangeShapeType="1"/>
          </p:cNvSpPr>
          <p:nvPr/>
        </p:nvSpPr>
        <p:spPr bwMode="auto">
          <a:xfrm>
            <a:off x="2819400" y="2667000"/>
            <a:ext cx="7620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4" name="Line 4"/>
          <p:cNvSpPr>
            <a:spLocks noChangeShapeType="1"/>
          </p:cNvSpPr>
          <p:nvPr/>
        </p:nvSpPr>
        <p:spPr bwMode="auto">
          <a:xfrm>
            <a:off x="41529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5" name="Line 5"/>
          <p:cNvSpPr>
            <a:spLocks noChangeShapeType="1"/>
          </p:cNvSpPr>
          <p:nvPr/>
        </p:nvSpPr>
        <p:spPr bwMode="auto">
          <a:xfrm>
            <a:off x="4546600" y="2667000"/>
            <a:ext cx="228600" cy="1588"/>
          </a:xfrm>
          <a:prstGeom prst="line">
            <a:avLst/>
          </a:prstGeom>
          <a:noFill/>
          <a:ln w="381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6" name="Text Box 6"/>
          <p:cNvSpPr txBox="1">
            <a:spLocks noChangeArrowheads="1"/>
          </p:cNvSpPr>
          <p:nvPr/>
        </p:nvSpPr>
        <p:spPr bwMode="auto">
          <a:xfrm>
            <a:off x="2438400" y="3390900"/>
            <a:ext cx="4914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NOR                               negative AND</a:t>
            </a:r>
          </a:p>
        </p:txBody>
      </p:sp>
      <p:sp>
        <p:nvSpPr>
          <p:cNvPr id="40967" name="Line 7"/>
          <p:cNvSpPr>
            <a:spLocks noChangeShapeType="1"/>
          </p:cNvSpPr>
          <p:nvPr/>
        </p:nvSpPr>
        <p:spPr bwMode="auto">
          <a:xfrm flipV="1">
            <a:off x="3149600" y="3151188"/>
            <a:ext cx="63500" cy="314325"/>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68" name="Line 8"/>
          <p:cNvSpPr>
            <a:spLocks noChangeShapeType="1"/>
          </p:cNvSpPr>
          <p:nvPr/>
        </p:nvSpPr>
        <p:spPr bwMode="auto">
          <a:xfrm flipH="1" flipV="1">
            <a:off x="4573588" y="3125788"/>
            <a:ext cx="327025" cy="339725"/>
          </a:xfrm>
          <a:prstGeom prst="line">
            <a:avLst/>
          </a:prstGeom>
          <a:noFill/>
          <a:ln w="2556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5–24</a:t>
            </a:r>
            <a:r>
              <a:rPr lang="en-US" altLang="en-US" sz="700"/>
              <a:t>      NOR logic for </a:t>
            </a:r>
            <a:r>
              <a:rPr lang="en-US" altLang="en-US" sz="700" i="1"/>
              <a:t>X</a:t>
            </a:r>
            <a:r>
              <a:rPr lang="en-US" altLang="en-US" sz="700"/>
              <a:t> = (</a:t>
            </a:r>
            <a:r>
              <a:rPr lang="en-US" altLang="en-US" sz="700" i="1"/>
              <a:t>A</a:t>
            </a:r>
            <a:r>
              <a:rPr lang="en-US" altLang="en-US" sz="700"/>
              <a:t> + </a:t>
            </a:r>
            <a:r>
              <a:rPr lang="en-US" altLang="en-US" sz="700" i="1"/>
              <a:t>B</a:t>
            </a:r>
            <a:r>
              <a:rPr lang="en-US" altLang="en-US" sz="700"/>
              <a:t>)(</a:t>
            </a:r>
            <a:r>
              <a:rPr lang="en-US" altLang="en-US" sz="700" i="1"/>
              <a:t>C</a:t>
            </a:r>
            <a:r>
              <a:rPr lang="en-US" altLang="en-US" sz="700"/>
              <a:t> + </a:t>
            </a:r>
            <a:r>
              <a:rPr lang="en-US" altLang="en-US" sz="700" i="1"/>
              <a:t>D</a:t>
            </a:r>
            <a:r>
              <a:rPr lang="en-US" altLang="en-US" sz="700"/>
              <a:t>). </a:t>
            </a:r>
          </a:p>
        </p:txBody>
      </p:sp>
      <p:sp>
        <p:nvSpPr>
          <p:cNvPr id="4198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198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82825"/>
            <a:ext cx="8342313" cy="2290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9" name="Text Box 5"/>
          <p:cNvSpPr txBox="1">
            <a:spLocks noChangeArrowheads="1"/>
          </p:cNvSpPr>
          <p:nvPr/>
        </p:nvSpPr>
        <p:spPr bwMode="auto">
          <a:xfrm>
            <a:off x="2286000" y="914400"/>
            <a:ext cx="5867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NOR Logic – Negative AND</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a:t>
            </a:r>
          </a:p>
        </p:txBody>
      </p:sp>
      <p:sp>
        <p:nvSpPr>
          <p:cNvPr id="6146" name="Rectangle 2"/>
          <p:cNvSpPr>
            <a:spLocks noGrp="1" noChangeArrowheads="1"/>
          </p:cNvSpPr>
          <p:nvPr>
            <p:ph type="body" idx="1"/>
          </p:nvPr>
        </p:nvSpPr>
        <p:spPr>
          <a:xfrm>
            <a:off x="990600" y="1600200"/>
            <a:ext cx="7696200" cy="4525963"/>
          </a:xfrm>
          <a:ln/>
        </p:spPr>
        <p:txBody>
          <a:bodyPr/>
          <a:lstStyle/>
          <a:p>
            <a:pPr marL="331788" indent="-331788">
              <a:spcBef>
                <a:spcPts val="6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400" b="1"/>
              <a:t>AND-OR Logic</a:t>
            </a:r>
          </a:p>
        </p:txBody>
      </p:sp>
      <p:grpSp>
        <p:nvGrpSpPr>
          <p:cNvPr id="6147" name="Group 3"/>
          <p:cNvGrpSpPr>
            <a:grpSpLocks/>
          </p:cNvGrpSpPr>
          <p:nvPr/>
        </p:nvGrpSpPr>
        <p:grpSpPr bwMode="auto">
          <a:xfrm>
            <a:off x="228600" y="228600"/>
            <a:ext cx="8599488" cy="6008688"/>
            <a:chOff x="144" y="144"/>
            <a:chExt cx="5417" cy="3785"/>
          </a:xfrm>
        </p:grpSpPr>
        <p:grpSp>
          <p:nvGrpSpPr>
            <p:cNvPr id="6148" name="Group 4"/>
            <p:cNvGrpSpPr>
              <a:grpSpLocks/>
            </p:cNvGrpSpPr>
            <p:nvPr/>
          </p:nvGrpSpPr>
          <p:grpSpPr bwMode="auto">
            <a:xfrm>
              <a:off x="192" y="192"/>
              <a:ext cx="5369" cy="3737"/>
              <a:chOff x="192" y="192"/>
              <a:chExt cx="5369" cy="3737"/>
            </a:xfrm>
          </p:grpSpPr>
          <p:sp>
            <p:nvSpPr>
              <p:cNvPr id="6149"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150"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151"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615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514600"/>
            <a:ext cx="5916613" cy="213360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152"/>
                                        </p:tgtEl>
                                        <p:attrNameLst>
                                          <p:attrName>style.visibility</p:attrName>
                                        </p:attrNameLst>
                                      </p:cBhvr>
                                      <p:to>
                                        <p:strVal val="visible"/>
                                      </p:to>
                                    </p:set>
                                    <p:animEffect transition="in" filter="dissolve">
                                      <p:cBhvr additive="repl">
                                        <p:cTn id="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5–25 </a:t>
            </a:r>
          </a:p>
        </p:txBody>
      </p:sp>
      <p:sp>
        <p:nvSpPr>
          <p:cNvPr id="4301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301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39963"/>
            <a:ext cx="8342313" cy="2376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5–26</a:t>
            </a:r>
            <a:r>
              <a:rPr lang="en-US" altLang="en-US" sz="700"/>
              <a:t>      Illustration of the use of the appropriate dual symbols in a NOR logic diagram. </a:t>
            </a:r>
          </a:p>
        </p:txBody>
      </p:sp>
      <p:sp>
        <p:nvSpPr>
          <p:cNvPr id="4403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403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914400"/>
            <a:ext cx="65516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5–27 </a:t>
            </a:r>
          </a:p>
        </p:txBody>
      </p:sp>
      <p:sp>
        <p:nvSpPr>
          <p:cNvPr id="4505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505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43000"/>
            <a:ext cx="8342313" cy="4570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5061" name="Text Box 5"/>
          <p:cNvSpPr txBox="1">
            <a:spLocks noChangeArrowheads="1"/>
          </p:cNvSpPr>
          <p:nvPr/>
        </p:nvSpPr>
        <p:spPr bwMode="auto">
          <a:xfrm>
            <a:off x="1181100" y="927100"/>
            <a:ext cx="66802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Redraw using appropriate Dual symbols.</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5–28 </a:t>
            </a:r>
          </a:p>
        </p:txBody>
      </p:sp>
      <p:sp>
        <p:nvSpPr>
          <p:cNvPr id="4608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608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22500"/>
            <a:ext cx="8342313" cy="241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5–29 </a:t>
            </a:r>
          </a:p>
        </p:txBody>
      </p:sp>
      <p:sp>
        <p:nvSpPr>
          <p:cNvPr id="4710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710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7175"/>
            <a:ext cx="8342313" cy="3802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9" name="Rectangle 5"/>
          <p:cNvSpPr>
            <a:spLocks noChangeArrowheads="1"/>
          </p:cNvSpPr>
          <p:nvPr/>
        </p:nvSpPr>
        <p:spPr bwMode="auto">
          <a:xfrm>
            <a:off x="2222500" y="4254500"/>
            <a:ext cx="2946400" cy="8763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0" name="Rectangle 6"/>
          <p:cNvSpPr>
            <a:spLocks noChangeArrowheads="1"/>
          </p:cNvSpPr>
          <p:nvPr/>
        </p:nvSpPr>
        <p:spPr bwMode="auto">
          <a:xfrm>
            <a:off x="5245100" y="4800600"/>
            <a:ext cx="2374900" cy="4191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1" name="Rectangle 7"/>
          <p:cNvSpPr>
            <a:spLocks noChangeArrowheads="1"/>
          </p:cNvSpPr>
          <p:nvPr/>
        </p:nvSpPr>
        <p:spPr bwMode="auto">
          <a:xfrm>
            <a:off x="1562100" y="4292600"/>
            <a:ext cx="3606800" cy="8763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2" name="Rectangle 8"/>
          <p:cNvSpPr>
            <a:spLocks noChangeArrowheads="1"/>
          </p:cNvSpPr>
          <p:nvPr/>
        </p:nvSpPr>
        <p:spPr bwMode="auto">
          <a:xfrm>
            <a:off x="2616200" y="4229100"/>
            <a:ext cx="2679700" cy="8763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3" name="Rectangle 9"/>
          <p:cNvSpPr>
            <a:spLocks noChangeArrowheads="1"/>
          </p:cNvSpPr>
          <p:nvPr/>
        </p:nvSpPr>
        <p:spPr bwMode="auto">
          <a:xfrm>
            <a:off x="1244600" y="3530600"/>
            <a:ext cx="3949700" cy="7493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nodeType="clickEffect">
                                  <p:stCondLst>
                                    <p:cond delay="0"/>
                                  </p:stCondLst>
                                  <p:childTnLst>
                                    <p:set>
                                      <p:cBhvr additive="repl">
                                        <p:cTn id="6" dur="1" fill="hold">
                                          <p:stCondLst>
                                            <p:cond delay="0"/>
                                          </p:stCondLst>
                                        </p:cTn>
                                        <p:tgtEl>
                                          <p:spTgt spid="47113"/>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fill="hold" nodeType="clickEffect">
                                  <p:stCondLst>
                                    <p:cond delay="0"/>
                                  </p:stCondLst>
                                  <p:childTnLst>
                                    <p:set>
                                      <p:cBhvr additive="repl">
                                        <p:cTn id="10" dur="1" fill="hold">
                                          <p:stCondLst>
                                            <p:cond delay="0"/>
                                          </p:stCondLst>
                                        </p:cTn>
                                        <p:tgtEl>
                                          <p:spTgt spid="471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fill="hold" nodeType="clickEffect">
                                  <p:stCondLst>
                                    <p:cond delay="0"/>
                                  </p:stCondLst>
                                  <p:childTnLst>
                                    <p:set>
                                      <p:cBhvr additive="repl">
                                        <p:cTn id="14" dur="1" fill="hold">
                                          <p:stCondLst>
                                            <p:cond delay="0"/>
                                          </p:stCondLst>
                                        </p:cTn>
                                        <p:tgtEl>
                                          <p:spTgt spid="4711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4710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fill="hold" nodeType="clickEffect">
                                  <p:stCondLst>
                                    <p:cond delay="0"/>
                                  </p:stCondLst>
                                  <p:childTnLst>
                                    <p:set>
                                      <p:cBhvr additive="repl">
                                        <p:cTn id="22" dur="1" fill="hold">
                                          <p:stCondLst>
                                            <p:cond delay="0"/>
                                          </p:stCondLst>
                                        </p:cTn>
                                        <p:tgtEl>
                                          <p:spTgt spid="47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5–30 </a:t>
            </a:r>
          </a:p>
        </p:txBody>
      </p:sp>
      <p:sp>
        <p:nvSpPr>
          <p:cNvPr id="4813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813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942975"/>
            <a:ext cx="8342313" cy="2584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3" name="Text Box 5"/>
          <p:cNvSpPr txBox="1">
            <a:spLocks noChangeArrowheads="1"/>
          </p:cNvSpPr>
          <p:nvPr/>
        </p:nvSpPr>
        <p:spPr bwMode="auto">
          <a:xfrm>
            <a:off x="1778000" y="431800"/>
            <a:ext cx="5232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Draw the timing diagram with the given inputs</a:t>
            </a:r>
          </a:p>
        </p:txBody>
      </p:sp>
      <p:pic>
        <p:nvPicPr>
          <p:cNvPr id="481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263" y="3387725"/>
            <a:ext cx="5492750" cy="3241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5" name="Rectangle 7"/>
          <p:cNvSpPr>
            <a:spLocks noChangeArrowheads="1"/>
          </p:cNvSpPr>
          <p:nvPr/>
        </p:nvSpPr>
        <p:spPr bwMode="auto">
          <a:xfrm>
            <a:off x="1333500" y="4737100"/>
            <a:ext cx="5257800" cy="18034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6" name="Rectangle 8"/>
          <p:cNvSpPr>
            <a:spLocks noChangeArrowheads="1"/>
          </p:cNvSpPr>
          <p:nvPr/>
        </p:nvSpPr>
        <p:spPr bwMode="auto">
          <a:xfrm>
            <a:off x="2070100" y="5892800"/>
            <a:ext cx="4559300" cy="6731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7" name="Rectangle 9"/>
          <p:cNvSpPr>
            <a:spLocks noChangeArrowheads="1"/>
          </p:cNvSpPr>
          <p:nvPr/>
        </p:nvSpPr>
        <p:spPr bwMode="auto">
          <a:xfrm>
            <a:off x="1397000" y="5168900"/>
            <a:ext cx="5232400" cy="12573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8" name="Rectangle 10"/>
          <p:cNvSpPr>
            <a:spLocks noChangeArrowheads="1"/>
          </p:cNvSpPr>
          <p:nvPr/>
        </p:nvSpPr>
        <p:spPr bwMode="auto">
          <a:xfrm>
            <a:off x="3340100" y="5778500"/>
            <a:ext cx="3238500" cy="7366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nodeType="clickEffect">
                                  <p:stCondLst>
                                    <p:cond delay="0"/>
                                  </p:stCondLst>
                                  <p:childTnLst>
                                    <p:set>
                                      <p:cBhvr additive="repl">
                                        <p:cTn id="6" dur="1" fill="hold">
                                          <p:stCondLst>
                                            <p:cond delay="0"/>
                                          </p:stCondLst>
                                        </p:cTn>
                                        <p:tgtEl>
                                          <p:spTgt spid="4813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fill="hold" nodeType="clickEffect">
                                  <p:stCondLst>
                                    <p:cond delay="0"/>
                                  </p:stCondLst>
                                  <p:childTnLst>
                                    <p:set>
                                      <p:cBhvr additive="repl">
                                        <p:cTn id="10" dur="1" fill="hold">
                                          <p:stCondLst>
                                            <p:cond delay="0"/>
                                          </p:stCondLst>
                                        </p:cTn>
                                        <p:tgtEl>
                                          <p:spTgt spid="48137"/>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fill="hold" nodeType="clickEffect">
                                  <p:stCondLst>
                                    <p:cond delay="0"/>
                                  </p:stCondLst>
                                  <p:childTnLst>
                                    <p:set>
                                      <p:cBhvr additive="repl">
                                        <p:cTn id="14" dur="1" fill="hold">
                                          <p:stCondLst>
                                            <p:cond delay="0"/>
                                          </p:stCondLst>
                                        </p:cTn>
                                        <p:tgtEl>
                                          <p:spTgt spid="48136"/>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481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5–42</a:t>
            </a:r>
            <a:r>
              <a:rPr lang="en-US" altLang="en-US" sz="700"/>
              <a:t>      Illustration of a node in a logic circuit. </a:t>
            </a:r>
          </a:p>
        </p:txBody>
      </p:sp>
      <p:sp>
        <p:nvSpPr>
          <p:cNvPr id="4915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4915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914400"/>
            <a:ext cx="55149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7" name="Text Box 5"/>
          <p:cNvSpPr txBox="1">
            <a:spLocks noChangeArrowheads="1"/>
          </p:cNvSpPr>
          <p:nvPr/>
        </p:nvSpPr>
        <p:spPr bwMode="auto">
          <a:xfrm>
            <a:off x="3098800" y="330200"/>
            <a:ext cx="27051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500"/>
              </a:spcBef>
              <a:buClrTx/>
              <a:buFontTx/>
              <a:buNone/>
            </a:pPr>
            <a:r>
              <a:rPr lang="en-US" altLang="en-US" sz="2400"/>
              <a:t>Troubleshooting</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5–43</a:t>
            </a:r>
            <a:r>
              <a:rPr lang="en-US" altLang="en-US" sz="700"/>
              <a:t>      </a:t>
            </a:r>
            <a:r>
              <a:rPr lang="en-US" altLang="en-US" sz="1400"/>
              <a:t>Open output in driving gate. For simplicity, assume a HIGH is on one gate input</a:t>
            </a:r>
            <a:r>
              <a:rPr lang="en-US" altLang="en-US" sz="700"/>
              <a:t>. </a:t>
            </a:r>
          </a:p>
        </p:txBody>
      </p:sp>
      <p:sp>
        <p:nvSpPr>
          <p:cNvPr id="50178"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0179"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975" y="914400"/>
            <a:ext cx="66722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5–44</a:t>
            </a:r>
            <a:r>
              <a:rPr lang="en-US" altLang="en-US" sz="700"/>
              <a:t>      </a:t>
            </a:r>
            <a:r>
              <a:rPr lang="en-US" altLang="en-US" sz="1400"/>
              <a:t>Open input in a load gate.</a:t>
            </a:r>
            <a:r>
              <a:rPr lang="en-US" altLang="en-US" sz="700"/>
              <a:t> </a:t>
            </a:r>
          </a:p>
        </p:txBody>
      </p:sp>
      <p:sp>
        <p:nvSpPr>
          <p:cNvPr id="5120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120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63" y="914400"/>
            <a:ext cx="68992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5–45</a:t>
            </a:r>
            <a:r>
              <a:rPr lang="en-US" altLang="en-US" sz="700"/>
              <a:t>      </a:t>
            </a:r>
            <a:r>
              <a:rPr lang="en-US" altLang="en-US" sz="1400"/>
              <a:t>Shorted output in the driving gate or shorted input in a load gate.</a:t>
            </a:r>
            <a:r>
              <a:rPr lang="en-US" altLang="en-US" sz="700"/>
              <a:t> </a:t>
            </a:r>
          </a:p>
        </p:txBody>
      </p:sp>
      <p:sp>
        <p:nvSpPr>
          <p:cNvPr id="5222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222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22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650" y="914400"/>
            <a:ext cx="73009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pPr>
            <a:r>
              <a:rPr lang="en-US" altLang="en-US"/>
              <a:t>Basic Combinational Logic Circuits</a:t>
            </a:r>
          </a:p>
        </p:txBody>
      </p:sp>
      <p:sp>
        <p:nvSpPr>
          <p:cNvPr id="7170" name="Rectangle 2"/>
          <p:cNvSpPr>
            <a:spLocks noGrp="1" noChangeArrowheads="1"/>
          </p:cNvSpPr>
          <p:nvPr>
            <p:ph type="body" idx="1"/>
          </p:nvPr>
        </p:nvSpPr>
        <p:spPr>
          <a:xfrm>
            <a:off x="990600" y="1600200"/>
            <a:ext cx="7696200" cy="4525963"/>
          </a:xfrm>
          <a:ln/>
        </p:spPr>
        <p:txBody>
          <a:bodyPr/>
          <a:lstStyle/>
          <a:p>
            <a:pPr marL="330200" indent="-330200">
              <a:spcBef>
                <a:spcPts val="600"/>
              </a:spcBef>
              <a:buFont typeface="Arial" panose="020B0604020202020204" pitchFamily="34"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pPr>
            <a:r>
              <a:rPr lang="en-US" altLang="en-US" sz="2400" b="1"/>
              <a:t>AND-OR Logic</a:t>
            </a:r>
          </a:p>
        </p:txBody>
      </p:sp>
      <p:grpSp>
        <p:nvGrpSpPr>
          <p:cNvPr id="7171" name="Group 3"/>
          <p:cNvGrpSpPr>
            <a:grpSpLocks/>
          </p:cNvGrpSpPr>
          <p:nvPr/>
        </p:nvGrpSpPr>
        <p:grpSpPr bwMode="auto">
          <a:xfrm>
            <a:off x="228600" y="228600"/>
            <a:ext cx="8597900" cy="6007100"/>
            <a:chOff x="144" y="144"/>
            <a:chExt cx="5416" cy="3784"/>
          </a:xfrm>
        </p:grpSpPr>
        <p:grpSp>
          <p:nvGrpSpPr>
            <p:cNvPr id="7172" name="Group 4"/>
            <p:cNvGrpSpPr>
              <a:grpSpLocks/>
            </p:cNvGrpSpPr>
            <p:nvPr/>
          </p:nvGrpSpPr>
          <p:grpSpPr bwMode="auto">
            <a:xfrm>
              <a:off x="192" y="192"/>
              <a:ext cx="5368" cy="3736"/>
              <a:chOff x="192" y="192"/>
              <a:chExt cx="5368" cy="3736"/>
            </a:xfrm>
          </p:grpSpPr>
          <p:sp>
            <p:nvSpPr>
              <p:cNvPr id="7173"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7174"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7175"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717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914400"/>
            <a:ext cx="3803650" cy="137160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pic>
        <p:nvPicPr>
          <p:cNvPr id="71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286000"/>
            <a:ext cx="5229225" cy="4381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5–46</a:t>
            </a:r>
            <a:r>
              <a:rPr lang="en-US" altLang="en-US" sz="700"/>
              <a:t>      </a:t>
            </a:r>
            <a:r>
              <a:rPr lang="en-US" altLang="en-US" sz="1400"/>
              <a:t>Example of signal tracing and waveform analysis in a portion of a printed circuit board. </a:t>
            </a:r>
            <a:br>
              <a:rPr lang="en-US" altLang="en-US" sz="1400"/>
            </a:br>
            <a:r>
              <a:rPr lang="en-US" altLang="en-US" sz="1400"/>
              <a:t>            TP indicates test point.</a:t>
            </a:r>
            <a:r>
              <a:rPr lang="en-US" altLang="en-US" sz="700"/>
              <a:t> </a:t>
            </a:r>
          </a:p>
        </p:txBody>
      </p:sp>
      <p:sp>
        <p:nvSpPr>
          <p:cNvPr id="5325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325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32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914400"/>
            <a:ext cx="49720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5–47 </a:t>
            </a:r>
          </a:p>
        </p:txBody>
      </p:sp>
      <p:sp>
        <p:nvSpPr>
          <p:cNvPr id="54274"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4275"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338" y="914400"/>
            <a:ext cx="798353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7" name="Text Box 5"/>
          <p:cNvSpPr txBox="1">
            <a:spLocks noChangeArrowheads="1"/>
          </p:cNvSpPr>
          <p:nvPr/>
        </p:nvSpPr>
        <p:spPr bwMode="auto">
          <a:xfrm>
            <a:off x="850900" y="215900"/>
            <a:ext cx="61087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a:t>Determine the fault in the circuit.</a:t>
            </a:r>
            <a:br>
              <a:rPr lang="en-US" altLang="en-US"/>
            </a:br>
            <a:r>
              <a:rPr lang="en-US" altLang="en-US"/>
              <a:t>Red line shows correct waveform.</a:t>
            </a:r>
            <a:br>
              <a:rPr lang="en-US" altLang="en-US"/>
            </a:br>
            <a:r>
              <a:rPr lang="en-US" altLang="en-US"/>
              <a:t>Green line is incorrect waveform.</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3200"/>
              <a:t>VHDL</a:t>
            </a:r>
          </a:p>
        </p:txBody>
      </p:sp>
      <p:sp>
        <p:nvSpPr>
          <p:cNvPr id="55298" name="Rectangle 2"/>
          <p:cNvSpPr>
            <a:spLocks noGrp="1" noChangeArrowheads="1"/>
          </p:cNvSpPr>
          <p:nvPr>
            <p:ph type="body" idx="1"/>
          </p:nvPr>
        </p:nvSpPr>
        <p:spPr>
          <a:xfrm>
            <a:off x="457200" y="1600200"/>
            <a:ext cx="8229600" cy="4525963"/>
          </a:xfrm>
          <a:ln/>
        </p:spPr>
        <p:txBody>
          <a:bodyPr/>
          <a:lstStyle/>
          <a:p>
            <a:pPr marL="331788" indent="-331788">
              <a:spcBef>
                <a:spcPts val="7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800"/>
              <a:t>V – VHSIC – Very High Speed Integrated Circuit</a:t>
            </a:r>
          </a:p>
          <a:p>
            <a:pPr marL="331788" indent="-331788">
              <a:spcBef>
                <a:spcPts val="700"/>
              </a:spcBef>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sz="2800"/>
              <a:t>HDL – Hardware Description Language</a:t>
            </a:r>
          </a:p>
        </p:txBody>
      </p:sp>
      <p:sp>
        <p:nvSpPr>
          <p:cNvPr id="55299" name="Text Box 3"/>
          <p:cNvSpPr txBox="1">
            <a:spLocks noChangeArrowheads="1"/>
          </p:cNvSpPr>
          <p:nvPr/>
        </p:nvSpPr>
        <p:spPr bwMode="auto">
          <a:xfrm>
            <a:off x="2819400" y="3441700"/>
            <a:ext cx="4254500"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spcBef>
                <a:spcPts val="1125"/>
              </a:spcBef>
              <a:buClrTx/>
              <a:buFontTx/>
              <a:buNone/>
            </a:pPr>
            <a:r>
              <a:rPr lang="en-US" altLang="en-US" b="1"/>
              <a:t>Component</a:t>
            </a:r>
            <a:r>
              <a:rPr lang="en-US" altLang="en-US"/>
              <a:t> name_of_component </a:t>
            </a:r>
            <a:r>
              <a:rPr lang="en-US" altLang="en-US" b="1"/>
              <a:t>is</a:t>
            </a:r>
          </a:p>
          <a:p>
            <a:pPr>
              <a:spcBef>
                <a:spcPts val="1125"/>
              </a:spcBef>
              <a:buClrTx/>
              <a:buFontTx/>
              <a:buNone/>
            </a:pPr>
            <a:r>
              <a:rPr lang="en-US" altLang="en-US" b="1"/>
              <a:t>    port</a:t>
            </a:r>
            <a:r>
              <a:rPr lang="en-US" altLang="en-US"/>
              <a:t> (port definitions);</a:t>
            </a:r>
          </a:p>
          <a:p>
            <a:pPr>
              <a:spcBef>
                <a:spcPts val="1125"/>
              </a:spcBef>
              <a:buClrTx/>
              <a:buFontTx/>
              <a:buNone/>
            </a:pPr>
            <a:r>
              <a:rPr lang="en-US" altLang="en-US" b="1"/>
              <a:t>End component</a:t>
            </a:r>
            <a:r>
              <a:rPr lang="en-US" altLang="en-US"/>
              <a:t> name_of_component</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5–36</a:t>
            </a:r>
            <a:r>
              <a:rPr lang="en-US" altLang="en-US" sz="700"/>
              <a:t>      </a:t>
            </a:r>
            <a:r>
              <a:rPr lang="en-US" altLang="en-US" sz="1400"/>
              <a:t>Predefined programs for a 2-input AND gate and </a:t>
            </a:r>
            <a:br>
              <a:rPr lang="en-US" altLang="en-US" sz="1400"/>
            </a:br>
            <a:r>
              <a:rPr lang="en-US" altLang="en-US" sz="1400"/>
              <a:t>a 2-input OR gate to be used as components in the data flow approach.</a:t>
            </a:r>
            <a:r>
              <a:rPr lang="en-US" altLang="en-US" sz="700"/>
              <a:t> </a:t>
            </a:r>
          </a:p>
        </p:txBody>
      </p:sp>
      <p:sp>
        <p:nvSpPr>
          <p:cNvPr id="56322"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6323"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75" y="914400"/>
            <a:ext cx="59118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5–40</a:t>
            </a:r>
            <a:r>
              <a:rPr lang="en-US" altLang="en-US" sz="700"/>
              <a:t>      </a:t>
            </a:r>
            <a:r>
              <a:rPr lang="en-US" altLang="en-US" sz="1400"/>
              <a:t>A VHDL program for a combinational logic circuit after entry on a generic text editor screen that is part of a software development tool.</a:t>
            </a:r>
            <a:r>
              <a:rPr lang="en-US" altLang="en-US" sz="700" b="0"/>
              <a:t> </a:t>
            </a:r>
          </a:p>
        </p:txBody>
      </p:sp>
      <p:sp>
        <p:nvSpPr>
          <p:cNvPr id="57346"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7347"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14450"/>
            <a:ext cx="8342313" cy="4229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xfrm>
            <a:off x="152400" y="228600"/>
            <a:ext cx="8763000" cy="457200"/>
          </a:xfrm>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sz="700" b="0"/>
              <a:t>Figure 5–41</a:t>
            </a:r>
            <a:r>
              <a:rPr lang="en-US" altLang="en-US" sz="700"/>
              <a:t>      A typical waveform editor tool showing the simulated waveforms for the logic circuit described by the VHDL code in Figure 5–40.</a:t>
            </a:r>
            <a:r>
              <a:rPr lang="en-US" altLang="en-US" sz="700" b="0"/>
              <a:t> </a:t>
            </a:r>
          </a:p>
        </p:txBody>
      </p:sp>
      <p:sp>
        <p:nvSpPr>
          <p:cNvPr id="58370" name="Rectangle 2"/>
          <p:cNvSpPr>
            <a:spLocks noChangeArrowheads="1"/>
          </p:cNvSpPr>
          <p:nvPr/>
        </p:nvSpPr>
        <p:spPr bwMode="auto">
          <a:xfrm>
            <a:off x="228600" y="6248400"/>
            <a:ext cx="396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500">
                <a:solidFill>
                  <a:srgbClr val="345A35"/>
                </a:solidFill>
                <a:effectLst>
                  <a:outerShdw blurRad="38100" dist="38100" dir="2700000" algn="tl">
                    <a:srgbClr val="C0C0C0"/>
                  </a:outerShdw>
                </a:effectLst>
              </a:rPr>
              <a:t>Thomas L. Floyd</a:t>
            </a:r>
            <a:br>
              <a:rPr lang="en-US" altLang="en-US" sz="500">
                <a:solidFill>
                  <a:srgbClr val="345A35"/>
                </a:solidFill>
                <a:effectLst>
                  <a:outerShdw blurRad="38100" dist="38100" dir="2700000" algn="tl">
                    <a:srgbClr val="C0C0C0"/>
                  </a:outerShdw>
                </a:effectLst>
              </a:rPr>
            </a:br>
            <a:r>
              <a:rPr lang="en-US" altLang="en-US" sz="500" b="1" i="1">
                <a:solidFill>
                  <a:srgbClr val="345A35"/>
                </a:solidFill>
                <a:effectLst>
                  <a:outerShdw blurRad="38100" dist="38100" dir="2700000" algn="tl">
                    <a:srgbClr val="C0C0C0"/>
                  </a:outerShdw>
                </a:effectLst>
              </a:rPr>
              <a:t>Digital Fundamentals, 9e</a:t>
            </a:r>
          </a:p>
        </p:txBody>
      </p:sp>
      <p:sp>
        <p:nvSpPr>
          <p:cNvPr id="58371" name="Rectangle 3"/>
          <p:cNvSpPr>
            <a:spLocks noChangeArrowheads="1"/>
          </p:cNvSpPr>
          <p:nvPr/>
        </p:nvSpPr>
        <p:spPr bwMode="auto">
          <a:xfrm>
            <a:off x="6781800" y="6248400"/>
            <a:ext cx="22860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lgn="r">
              <a:buClrTx/>
              <a:buFontTx/>
              <a:buNone/>
            </a:pPr>
            <a:r>
              <a:rPr lang="en-US" altLang="en-US" sz="400" b="1">
                <a:solidFill>
                  <a:srgbClr val="345A35"/>
                </a:solidFill>
                <a:effectLst>
                  <a:outerShdw blurRad="38100" dist="38100" dir="2700000" algn="tl">
                    <a:srgbClr val="C0C0C0"/>
                  </a:outerShdw>
                </a:effectLst>
              </a:rPr>
              <a:t>Copyright ©2006 by Pearson Education, Inc.</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Upper Saddle River, New Jersey 07458</a:t>
            </a:r>
            <a:br>
              <a:rPr lang="en-US" altLang="en-US" sz="400" b="1">
                <a:solidFill>
                  <a:srgbClr val="345A35"/>
                </a:solidFill>
                <a:effectLst>
                  <a:outerShdw blurRad="38100" dist="38100" dir="2700000" algn="tl">
                    <a:srgbClr val="C0C0C0"/>
                  </a:outerShdw>
                </a:effectLst>
              </a:rPr>
            </a:br>
            <a:r>
              <a:rPr lang="en-US" altLang="en-US" sz="400" b="1">
                <a:solidFill>
                  <a:srgbClr val="345A35"/>
                </a:solidFill>
                <a:effectLst>
                  <a:outerShdw blurRad="38100" dist="38100" dir="2700000" algn="tl">
                    <a:srgbClr val="C0C0C0"/>
                  </a:outerShdw>
                </a:effectLst>
              </a:rPr>
              <a:t>All rights reserved.</a:t>
            </a:r>
          </a:p>
        </p:txBody>
      </p:sp>
      <p:pic>
        <p:nvPicPr>
          <p:cNvPr id="583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35150"/>
            <a:ext cx="8342313" cy="31877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pPr>
            <a:r>
              <a:rPr lang="en-US" altLang="en-US"/>
              <a:t>Basic Combinational Logic Circuits</a:t>
            </a:r>
          </a:p>
        </p:txBody>
      </p:sp>
      <p:sp>
        <p:nvSpPr>
          <p:cNvPr id="8194" name="Rectangle 2"/>
          <p:cNvSpPr>
            <a:spLocks noGrp="1" noChangeArrowheads="1"/>
          </p:cNvSpPr>
          <p:nvPr>
            <p:ph type="body" idx="1"/>
          </p:nvPr>
        </p:nvSpPr>
        <p:spPr>
          <a:xfrm>
            <a:off x="762000" y="1143000"/>
            <a:ext cx="7696200" cy="4525963"/>
          </a:xfrm>
          <a:ln/>
        </p:spPr>
        <p:txBody>
          <a:bodyPr/>
          <a:lstStyle/>
          <a:p>
            <a:pPr marL="330200" indent="-330200">
              <a:spcBef>
                <a:spcPts val="600"/>
              </a:spcBef>
              <a:buFont typeface="Arial" panose="020B0604020202020204" pitchFamily="34"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pPr>
            <a:r>
              <a:rPr lang="en-US" altLang="en-US" sz="2400" b="1"/>
              <a:t>AND-OR Logic</a:t>
            </a:r>
          </a:p>
        </p:txBody>
      </p:sp>
      <p:grpSp>
        <p:nvGrpSpPr>
          <p:cNvPr id="8195" name="Group 3"/>
          <p:cNvGrpSpPr>
            <a:grpSpLocks/>
          </p:cNvGrpSpPr>
          <p:nvPr/>
        </p:nvGrpSpPr>
        <p:grpSpPr bwMode="auto">
          <a:xfrm>
            <a:off x="228600" y="228600"/>
            <a:ext cx="8597900" cy="6007100"/>
            <a:chOff x="144" y="144"/>
            <a:chExt cx="5416" cy="3784"/>
          </a:xfrm>
        </p:grpSpPr>
        <p:grpSp>
          <p:nvGrpSpPr>
            <p:cNvPr id="8196" name="Group 4"/>
            <p:cNvGrpSpPr>
              <a:grpSpLocks/>
            </p:cNvGrpSpPr>
            <p:nvPr/>
          </p:nvGrpSpPr>
          <p:grpSpPr bwMode="auto">
            <a:xfrm>
              <a:off x="192" y="192"/>
              <a:ext cx="5368" cy="3736"/>
              <a:chOff x="192" y="192"/>
              <a:chExt cx="5368" cy="3736"/>
            </a:xfrm>
          </p:grpSpPr>
          <p:sp>
            <p:nvSpPr>
              <p:cNvPr id="8197"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8198"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8199"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513" y="960438"/>
            <a:ext cx="5738812" cy="56689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01" name="Text Box 9"/>
          <p:cNvSpPr txBox="1">
            <a:spLocks noChangeArrowheads="1"/>
          </p:cNvSpPr>
          <p:nvPr/>
        </p:nvSpPr>
        <p:spPr bwMode="auto">
          <a:xfrm>
            <a:off x="3325813" y="2767013"/>
            <a:ext cx="5805487" cy="3886200"/>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nodeType="clickEffect">
                                  <p:stCondLst>
                                    <p:cond delay="0"/>
                                  </p:stCondLst>
                                  <p:childTnLst>
                                    <p:set>
                                      <p:cBhvr additive="repl">
                                        <p:cTn id="6" dur="1" fill="hold">
                                          <p:stCondLst>
                                            <p:cond delay="0"/>
                                          </p:stCondLst>
                                        </p:cTn>
                                        <p:tgtEl>
                                          <p:spTgt spid="82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85800" y="609600"/>
            <a:ext cx="8001000" cy="762000"/>
          </a:xfrm>
          <a:ln/>
        </p:spPr>
        <p:txBody>
          <a:bodyPr/>
          <a:lstStyle/>
          <a:p>
            <a:pPr>
              <a:lnSpc>
                <a:spcPct val="6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pPr>
            <a:r>
              <a:rPr lang="en-US" altLang="en-US"/>
              <a:t>Basic Combinational Logic Circuits</a:t>
            </a:r>
            <a:br>
              <a:rPr lang="en-US" altLang="en-US"/>
            </a:br>
            <a:endParaRPr lang="en-US" altLang="en-US"/>
          </a:p>
        </p:txBody>
      </p:sp>
      <p:sp>
        <p:nvSpPr>
          <p:cNvPr id="9218" name="Rectangle 2"/>
          <p:cNvSpPr>
            <a:spLocks noGrp="1" noChangeArrowheads="1"/>
          </p:cNvSpPr>
          <p:nvPr>
            <p:ph type="body" idx="1"/>
          </p:nvPr>
        </p:nvSpPr>
        <p:spPr>
          <a:xfrm>
            <a:off x="762000" y="1600200"/>
            <a:ext cx="7924800" cy="4525963"/>
          </a:xfrm>
          <a:ln/>
        </p:spPr>
        <p:txBody>
          <a:bodyPr/>
          <a:lstStyle/>
          <a:p>
            <a:pPr marL="330200" indent="-330200">
              <a:spcBef>
                <a:spcPts val="600"/>
              </a:spcBef>
              <a:buFont typeface="Arial" panose="020B0604020202020204" pitchFamily="34"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pPr>
            <a:r>
              <a:rPr lang="en-US" altLang="en-US" sz="2400" b="1"/>
              <a:t>AND-OR Invert Logic</a:t>
            </a:r>
          </a:p>
        </p:txBody>
      </p:sp>
      <p:grpSp>
        <p:nvGrpSpPr>
          <p:cNvPr id="9219" name="Group 3"/>
          <p:cNvGrpSpPr>
            <a:grpSpLocks/>
          </p:cNvGrpSpPr>
          <p:nvPr/>
        </p:nvGrpSpPr>
        <p:grpSpPr bwMode="auto">
          <a:xfrm>
            <a:off x="228600" y="228600"/>
            <a:ext cx="8597900" cy="6007100"/>
            <a:chOff x="144" y="144"/>
            <a:chExt cx="5416" cy="3784"/>
          </a:xfrm>
        </p:grpSpPr>
        <p:grpSp>
          <p:nvGrpSpPr>
            <p:cNvPr id="9220" name="Group 4"/>
            <p:cNvGrpSpPr>
              <a:grpSpLocks/>
            </p:cNvGrpSpPr>
            <p:nvPr/>
          </p:nvGrpSpPr>
          <p:grpSpPr bwMode="auto">
            <a:xfrm>
              <a:off x="192" y="192"/>
              <a:ext cx="5368" cy="3736"/>
              <a:chOff x="192" y="192"/>
              <a:chExt cx="5368" cy="3736"/>
            </a:xfrm>
          </p:grpSpPr>
          <p:sp>
            <p:nvSpPr>
              <p:cNvPr id="9221"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9222"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9223"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922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6865938" cy="2114550"/>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
        <p:nvSpPr>
          <p:cNvPr id="9225" name="Text Box 9"/>
          <p:cNvSpPr txBox="1">
            <a:spLocks noChangeArrowheads="1"/>
          </p:cNvSpPr>
          <p:nvPr/>
        </p:nvSpPr>
        <p:spPr bwMode="auto">
          <a:xfrm>
            <a:off x="457200" y="5497513"/>
            <a:ext cx="8686800"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r>
              <a:rPr lang="en-US" altLang="en-US"/>
              <a:t>A truth table can be developed from the AND-OR truth table in Table 5–1 by </a:t>
            </a:r>
          </a:p>
          <a:p>
            <a:r>
              <a:rPr lang="en-US" altLang="en-US"/>
              <a:t>simply changing all 1s to 0s and all 0s to 1s in the output column.</a:t>
            </a:r>
          </a:p>
        </p:txBody>
      </p:sp>
      <p:sp>
        <p:nvSpPr>
          <p:cNvPr id="9226" name="Text Box 10"/>
          <p:cNvSpPr txBox="1">
            <a:spLocks noChangeArrowheads="1"/>
          </p:cNvSpPr>
          <p:nvPr/>
        </p:nvSpPr>
        <p:spPr bwMode="auto">
          <a:xfrm>
            <a:off x="517525" y="5029200"/>
            <a:ext cx="1539875"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cs typeface="Noto Sans CJK SC Regular" charset="0"/>
              </a:defRPr>
            </a:lvl9pPr>
          </a:lstStyle>
          <a:p>
            <a:r>
              <a:rPr lang="en-US" altLang="en-US" sz="1600"/>
              <a:t>Truth Table</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9224"/>
                                        </p:tgtEl>
                                        <p:attrNameLst>
                                          <p:attrName>style.visibility</p:attrName>
                                        </p:attrNameLst>
                                      </p:cBhvr>
                                      <p:to>
                                        <p:strVal val="visible"/>
                                      </p:to>
                                    </p:set>
                                    <p:animEffect transition="in" filter="dissolve">
                                      <p:cBhvr additive="repl">
                                        <p:cTn id="7" dur="500"/>
                                        <p:tgtEl>
                                          <p:spTgt spid="92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fill="hold" nodeType="clickEffect">
                                  <p:stCondLst>
                                    <p:cond delay="0"/>
                                  </p:stCondLst>
                                  <p:childTnLst>
                                    <p:set>
                                      <p:cBhvr additive="repl">
                                        <p:cTn id="11" dur="1" fill="hold">
                                          <p:stCondLst>
                                            <p:cond delay="0"/>
                                          </p:stCondLst>
                                        </p:cTn>
                                        <p:tgtEl>
                                          <p:spTgt spid="92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685800" y="609600"/>
            <a:ext cx="8001000" cy="762000"/>
          </a:xfrm>
          <a:ln/>
        </p:spPr>
        <p:txBody>
          <a:bodyPr/>
          <a:lstStyle/>
          <a:p>
            <a:pPr>
              <a:lnSpc>
                <a:spcPct val="60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780713" algn="l"/>
              </a:tabLst>
            </a:pPr>
            <a:r>
              <a:rPr lang="en-US" altLang="en-US"/>
              <a:t>Basic Combinational Logic Circuits</a:t>
            </a:r>
            <a:br>
              <a:rPr lang="en-US" altLang="en-US"/>
            </a:br>
            <a:endParaRPr lang="en-US" altLang="en-US"/>
          </a:p>
        </p:txBody>
      </p:sp>
      <p:sp>
        <p:nvSpPr>
          <p:cNvPr id="10242" name="Rectangle 2"/>
          <p:cNvSpPr>
            <a:spLocks noGrp="1" noChangeArrowheads="1"/>
          </p:cNvSpPr>
          <p:nvPr>
            <p:ph type="body" idx="1"/>
          </p:nvPr>
        </p:nvSpPr>
        <p:spPr>
          <a:xfrm>
            <a:off x="293688" y="1239838"/>
            <a:ext cx="7924800" cy="4525962"/>
          </a:xfrm>
          <a:ln/>
        </p:spPr>
        <p:txBody>
          <a:bodyPr/>
          <a:lstStyle/>
          <a:p>
            <a:pPr marL="330200" indent="-330200">
              <a:spcBef>
                <a:spcPts val="600"/>
              </a:spcBef>
              <a:buFont typeface="Arial" panose="020B0604020202020204" pitchFamily="34" charset="0"/>
              <a:buChar char="•"/>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pPr>
            <a:r>
              <a:rPr lang="en-US" altLang="en-US" sz="2400" b="1"/>
              <a:t>AND-OR Invert </a:t>
            </a:r>
          </a:p>
          <a:p>
            <a:pPr marL="330200" indent="-330200">
              <a:spcBef>
                <a:spcPts val="600"/>
              </a:spcBef>
              <a:buFont typeface="Arial" panose="020B0604020202020204" pitchFamily="34" charset="0"/>
              <a:buNone/>
              <a:tabLst>
                <a:tab pos="330200" algn="l"/>
                <a:tab pos="442913" algn="l"/>
                <a:tab pos="900113" algn="l"/>
                <a:tab pos="1357313" algn="l"/>
                <a:tab pos="1814513" algn="l"/>
                <a:tab pos="2271713" algn="l"/>
                <a:tab pos="2728913" algn="l"/>
                <a:tab pos="3186113" algn="l"/>
                <a:tab pos="3643313" algn="l"/>
                <a:tab pos="4100513" algn="l"/>
                <a:tab pos="4557713" algn="l"/>
                <a:tab pos="5014913" algn="l"/>
                <a:tab pos="5472113" algn="l"/>
                <a:tab pos="5929313" algn="l"/>
                <a:tab pos="6386513" algn="l"/>
                <a:tab pos="6843713" algn="l"/>
                <a:tab pos="7300913" algn="l"/>
                <a:tab pos="7758113" algn="l"/>
                <a:tab pos="8215313" algn="l"/>
                <a:tab pos="8672513" algn="l"/>
                <a:tab pos="9129713" algn="l"/>
                <a:tab pos="9144000" algn="l"/>
                <a:tab pos="9601200" algn="l"/>
                <a:tab pos="10058400" algn="l"/>
                <a:tab pos="10515600" algn="l"/>
                <a:tab pos="10780713" algn="l"/>
              </a:tabLst>
            </a:pPr>
            <a:r>
              <a:rPr lang="en-US" altLang="en-US" sz="2400" b="1"/>
              <a:t>Logic</a:t>
            </a:r>
          </a:p>
        </p:txBody>
      </p:sp>
      <p:grpSp>
        <p:nvGrpSpPr>
          <p:cNvPr id="10243" name="Group 3"/>
          <p:cNvGrpSpPr>
            <a:grpSpLocks/>
          </p:cNvGrpSpPr>
          <p:nvPr/>
        </p:nvGrpSpPr>
        <p:grpSpPr bwMode="auto">
          <a:xfrm>
            <a:off x="228600" y="228600"/>
            <a:ext cx="8597900" cy="6007100"/>
            <a:chOff x="144" y="144"/>
            <a:chExt cx="5416" cy="3784"/>
          </a:xfrm>
        </p:grpSpPr>
        <p:grpSp>
          <p:nvGrpSpPr>
            <p:cNvPr id="10244" name="Group 4"/>
            <p:cNvGrpSpPr>
              <a:grpSpLocks/>
            </p:cNvGrpSpPr>
            <p:nvPr/>
          </p:nvGrpSpPr>
          <p:grpSpPr bwMode="auto">
            <a:xfrm>
              <a:off x="192" y="192"/>
              <a:ext cx="5368" cy="3736"/>
              <a:chOff x="192" y="192"/>
              <a:chExt cx="5368" cy="3736"/>
            </a:xfrm>
          </p:grpSpPr>
          <p:sp>
            <p:nvSpPr>
              <p:cNvPr id="10245" name="Line 5"/>
              <p:cNvSpPr>
                <a:spLocks noChangeShapeType="1"/>
              </p:cNvSpPr>
              <p:nvPr/>
            </p:nvSpPr>
            <p:spPr bwMode="auto">
              <a:xfrm>
                <a:off x="192" y="192"/>
                <a:ext cx="5368"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0246" name="Line 6"/>
              <p:cNvSpPr>
                <a:spLocks noChangeShapeType="1"/>
              </p:cNvSpPr>
              <p:nvPr/>
            </p:nvSpPr>
            <p:spPr bwMode="auto">
              <a:xfrm>
                <a:off x="192" y="192"/>
                <a:ext cx="0" cy="3736"/>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0247" name="Rectangle 7"/>
            <p:cNvSpPr>
              <a:spLocks noChangeArrowheads="1"/>
            </p:cNvSpPr>
            <p:nvPr/>
          </p:nvSpPr>
          <p:spPr bwMode="auto">
            <a:xfrm>
              <a:off x="144" y="144"/>
              <a:ext cx="136" cy="136"/>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02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50913"/>
            <a:ext cx="5857875" cy="5715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9" name="Text Box 9"/>
          <p:cNvSpPr txBox="1">
            <a:spLocks noChangeArrowheads="1"/>
          </p:cNvSpPr>
          <p:nvPr/>
        </p:nvSpPr>
        <p:spPr bwMode="auto">
          <a:xfrm>
            <a:off x="2967038" y="2767013"/>
            <a:ext cx="5805487" cy="3886200"/>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fill="hold" nodeType="clickEffect">
                                  <p:stCondLst>
                                    <p:cond delay="0"/>
                                  </p:stCondLst>
                                  <p:childTnLst>
                                    <p:set>
                                      <p:cBhvr additive="repl">
                                        <p:cTn id="6" dur="1" fill="hold">
                                          <p:stCondLst>
                                            <p:cond delay="0"/>
                                          </p:stCondLst>
                                        </p:cTn>
                                        <p:tgtEl>
                                          <p:spTgt spid="102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0"/>
            </a:gs>
            <a:gs pos="100000">
              <a:srgbClr val="C1C1B5"/>
            </a:gs>
          </a:gsLst>
          <a:lin ang="2700000" scaled="1"/>
        </a:gra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57200" y="274638"/>
            <a:ext cx="8229600" cy="1143000"/>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pPr>
            <a:r>
              <a:rPr lang="en-US" altLang="en-US"/>
              <a:t>Basic Combinational Logic Circuits</a:t>
            </a:r>
          </a:p>
        </p:txBody>
      </p:sp>
      <p:sp>
        <p:nvSpPr>
          <p:cNvPr id="11266" name="Rectangle 2"/>
          <p:cNvSpPr>
            <a:spLocks noGrp="1" noChangeArrowheads="1"/>
          </p:cNvSpPr>
          <p:nvPr>
            <p:ph type="body" idx="1"/>
          </p:nvPr>
        </p:nvSpPr>
        <p:spPr>
          <a:xfrm>
            <a:off x="762000" y="1600200"/>
            <a:ext cx="7924800" cy="4525963"/>
          </a:xfrm>
          <a:ln/>
        </p:spPr>
        <p:txBody>
          <a:bodyPr/>
          <a:lstStyle/>
          <a:p>
            <a:pPr marL="331788" indent="-331788">
              <a:buFont typeface="Arial" panose="020B0604020202020204" pitchFamily="34" charset="0"/>
              <a:buChar char="•"/>
              <a:tabLst>
                <a:tab pos="331788" algn="l"/>
                <a:tab pos="444500" algn="l"/>
                <a:tab pos="901700" algn="l"/>
                <a:tab pos="1358900" algn="l"/>
                <a:tab pos="1816100" algn="l"/>
                <a:tab pos="2273300" algn="l"/>
                <a:tab pos="2730500" algn="l"/>
                <a:tab pos="3187700" algn="l"/>
                <a:tab pos="3644900" algn="l"/>
                <a:tab pos="4102100" algn="l"/>
                <a:tab pos="4559300" algn="l"/>
                <a:tab pos="5016500" algn="l"/>
                <a:tab pos="5473700" algn="l"/>
                <a:tab pos="5930900" algn="l"/>
                <a:tab pos="6388100" algn="l"/>
                <a:tab pos="6845300" algn="l"/>
                <a:tab pos="7302500" algn="l"/>
                <a:tab pos="7759700" algn="l"/>
                <a:tab pos="8216900" algn="l"/>
                <a:tab pos="8674100" algn="l"/>
                <a:tab pos="9131300" algn="l"/>
                <a:tab pos="9144000" algn="l"/>
                <a:tab pos="9601200" algn="l"/>
                <a:tab pos="10058400" algn="l"/>
                <a:tab pos="10515600" algn="l"/>
              </a:tabLst>
            </a:pPr>
            <a:r>
              <a:rPr lang="en-US" altLang="en-US"/>
              <a:t>Exclusive-OR Logic</a:t>
            </a:r>
          </a:p>
        </p:txBody>
      </p:sp>
      <p:grpSp>
        <p:nvGrpSpPr>
          <p:cNvPr id="11267" name="Group 3"/>
          <p:cNvGrpSpPr>
            <a:grpSpLocks/>
          </p:cNvGrpSpPr>
          <p:nvPr/>
        </p:nvGrpSpPr>
        <p:grpSpPr bwMode="auto">
          <a:xfrm>
            <a:off x="228600" y="228600"/>
            <a:ext cx="8599488" cy="6008688"/>
            <a:chOff x="144" y="144"/>
            <a:chExt cx="5417" cy="3785"/>
          </a:xfrm>
        </p:grpSpPr>
        <p:grpSp>
          <p:nvGrpSpPr>
            <p:cNvPr id="11268" name="Group 4"/>
            <p:cNvGrpSpPr>
              <a:grpSpLocks/>
            </p:cNvGrpSpPr>
            <p:nvPr/>
          </p:nvGrpSpPr>
          <p:grpSpPr bwMode="auto">
            <a:xfrm>
              <a:off x="192" y="192"/>
              <a:ext cx="5369" cy="3737"/>
              <a:chOff x="192" y="192"/>
              <a:chExt cx="5369" cy="3737"/>
            </a:xfrm>
          </p:grpSpPr>
          <p:sp>
            <p:nvSpPr>
              <p:cNvPr id="11269" name="Line 5"/>
              <p:cNvSpPr>
                <a:spLocks noChangeShapeType="1"/>
              </p:cNvSpPr>
              <p:nvPr/>
            </p:nvSpPr>
            <p:spPr bwMode="auto">
              <a:xfrm>
                <a:off x="192" y="192"/>
                <a:ext cx="5369"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1270" name="Line 6"/>
              <p:cNvSpPr>
                <a:spLocks noChangeShapeType="1"/>
              </p:cNvSpPr>
              <p:nvPr/>
            </p:nvSpPr>
            <p:spPr bwMode="auto">
              <a:xfrm>
                <a:off x="192" y="192"/>
                <a:ext cx="0" cy="3737"/>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1271" name="Rectangle 7"/>
            <p:cNvSpPr>
              <a:spLocks noChangeArrowheads="1"/>
            </p:cNvSpPr>
            <p:nvPr/>
          </p:nvSpPr>
          <p:spPr bwMode="auto">
            <a:xfrm>
              <a:off x="144" y="144"/>
              <a:ext cx="137" cy="137"/>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0"/>
            <a:ext cx="6238875" cy="2143125"/>
          </a:xfrm>
          <a:prstGeom prst="rect">
            <a:avLst/>
          </a:prstGeom>
          <a:noFill/>
          <a:ln>
            <a:noFill/>
          </a:ln>
          <a:effectLst>
            <a:outerShdw dist="107933" dir="2700000" algn="ctr" rotWithShape="0">
              <a:srgbClr val="808080">
                <a:alpha val="50027"/>
              </a:srgbClr>
            </a:outerShdw>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Lst>
        </p:spPr>
      </p:pic>
      <p:sp>
        <p:nvSpPr>
          <p:cNvPr id="11273" name="Text Box 9"/>
          <p:cNvSpPr txBox="1">
            <a:spLocks noChangeArrowheads="1"/>
          </p:cNvSpPr>
          <p:nvPr/>
        </p:nvSpPr>
        <p:spPr bwMode="auto">
          <a:xfrm>
            <a:off x="1524000" y="2819400"/>
            <a:ext cx="4237038" cy="21431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4" name="Text Box 10"/>
          <p:cNvSpPr txBox="1">
            <a:spLocks noChangeArrowheads="1"/>
          </p:cNvSpPr>
          <p:nvPr/>
        </p:nvSpPr>
        <p:spPr bwMode="auto">
          <a:xfrm>
            <a:off x="1385888" y="4940300"/>
            <a:ext cx="6497637" cy="912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output is HIGH only when the two inputs are at opposite levels</a:t>
            </a:r>
          </a:p>
          <a:p>
            <a:pPr>
              <a:buClrTx/>
              <a:buFontTx/>
              <a:buNone/>
            </a:pPr>
            <a:endParaRPr lang="en-US" altLang="en-US"/>
          </a:p>
          <a:p>
            <a:pPr>
              <a:buClrTx/>
              <a:buFontTx/>
              <a:buNone/>
            </a:pPr>
            <a:r>
              <a:rPr lang="en-US" altLang="en-US"/>
              <a:t>X = A ⊕ B 		(X is equal to A exclusive-OR B)</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11272"/>
                                        </p:tgtEl>
                                        <p:attrNameLst>
                                          <p:attrName>style.visibility</p:attrName>
                                        </p:attrNameLst>
                                      </p:cBhvr>
                                      <p:to>
                                        <p:strVal val="visible"/>
                                      </p:to>
                                    </p:set>
                                    <p:animEffect transition="in" filter="dissolve">
                                      <p:cBhvr additive="repl">
                                        <p:cTn id="7" dur="500"/>
                                        <p:tgtEl>
                                          <p:spTgt spid="112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xit" presetSubtype="16" fill="hold" nodeType="clickEffect">
                                  <p:stCondLst>
                                    <p:cond delay="0"/>
                                  </p:stCondLst>
                                  <p:childTnLst>
                                    <p:animEffect transition="out" filter="box(in)">
                                      <p:cBhvr additive="repl">
                                        <p:cTn id="11" dur="500"/>
                                        <p:tgtEl>
                                          <p:spTgt spid="11273"/>
                                        </p:tgtEl>
                                      </p:cBhvr>
                                    </p:animEffect>
                                    <p:set>
                                      <p:cBhvr additive="repl">
                                        <p:cTn id="12" dur="1" fill="hold">
                                          <p:stCondLst>
                                            <p:cond delay="499"/>
                                          </p:stCondLst>
                                        </p:cTn>
                                        <p:tgtEl>
                                          <p:spTgt spid="112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Noto Sans CJK SC Regular"/>
      </a:majorFont>
      <a:minorFont>
        <a:latin typeface="Arial"/>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Noto Sans CJK SC Regular"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4682</TotalTime>
  <Words>1847</Words>
  <Application>Microsoft Office PowerPoint</Application>
  <PresentationFormat>On-screen Show (4:3)</PresentationFormat>
  <Paragraphs>250</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Times New Roman</vt:lpstr>
      <vt:lpstr>Wingdings</vt:lpstr>
      <vt:lpstr>Office Theme</vt:lpstr>
      <vt:lpstr>Digital Fundamentals</vt:lpstr>
      <vt:lpstr>Basic Combinational Logic Circuits </vt:lpstr>
      <vt:lpstr>Basic Combinational Logic Circuits </vt:lpstr>
      <vt:lpstr>Basic Combinational Logic Circuits</vt:lpstr>
      <vt:lpstr>Basic Combinational Logic Circuits</vt:lpstr>
      <vt:lpstr>Basic Combinational Logic Circuits</vt:lpstr>
      <vt:lpstr>Basic Combinational Logic Circuits </vt:lpstr>
      <vt:lpstr>Basic Combinational Logic Circuits </vt:lpstr>
      <vt:lpstr>Basic Combinational Logic Circuits</vt:lpstr>
      <vt:lpstr>Example 5-3: Basic Combinational Logic Circuits</vt:lpstr>
      <vt:lpstr>Example 5-3: Basic Combinational Logic Circuits</vt:lpstr>
      <vt:lpstr>Example 5-3: Basic Combinational Logic Circuits</vt:lpstr>
      <vt:lpstr>Basic Combinational Logic Circuits</vt:lpstr>
      <vt:lpstr>Basic Combinational Logic Circuits</vt:lpstr>
      <vt:lpstr> 5–2 Implementing Combinational Logic </vt:lpstr>
      <vt:lpstr> Implementing Combinational Logic </vt:lpstr>
      <vt:lpstr> Implementing Combinational Logic </vt:lpstr>
      <vt:lpstr> Implementing Combinational Logic </vt:lpstr>
      <vt:lpstr> Implementing Combinational Logic </vt:lpstr>
      <vt:lpstr> Implementing Combinational Logic </vt:lpstr>
      <vt:lpstr>Truth Table: Implementing Combinational Logic </vt:lpstr>
      <vt:lpstr>Truth Table: Implementing Combinational Logic </vt:lpstr>
      <vt:lpstr>Implementing Combinational Logic </vt:lpstr>
      <vt:lpstr>5–3 The Universal Property  of NAND and NOR Gates </vt:lpstr>
      <vt:lpstr>The Universal Property of NAND Gates</vt:lpstr>
      <vt:lpstr>The Universal Property of NAND Gates</vt:lpstr>
      <vt:lpstr>The Universal Property of NAND Gates</vt:lpstr>
      <vt:lpstr>The Universal Property of NAND Gates</vt:lpstr>
      <vt:lpstr>The Universal Property of NOR Gates</vt:lpstr>
      <vt:lpstr>The Universal Property of NOR Gates</vt:lpstr>
      <vt:lpstr>The Universal Property of NOR Gates</vt:lpstr>
      <vt:lpstr>The Universal Property of NOR Gates</vt:lpstr>
      <vt:lpstr>PowerPoint Presentation</vt:lpstr>
      <vt:lpstr>Figure 5–19      Development of the AND-OR equivalent of the circuit in Figure 5–18. </vt:lpstr>
      <vt:lpstr>Figure 5–20      Illustration of the use of the appropriate dual symbols in a NAND logic diagram. </vt:lpstr>
      <vt:lpstr>Figure 5–21 </vt:lpstr>
      <vt:lpstr>Figure 5–22 </vt:lpstr>
      <vt:lpstr>PowerPoint Presentation</vt:lpstr>
      <vt:lpstr>Figure 5–24      NOR logic for X = (A + B)(C + D). </vt:lpstr>
      <vt:lpstr>Figure 5–25 </vt:lpstr>
      <vt:lpstr>Figure 5–26      Illustration of the use of the appropriate dual symbols in a NOR logic diagram. </vt:lpstr>
      <vt:lpstr>Figure 5–27 </vt:lpstr>
      <vt:lpstr>Figure 5–28 </vt:lpstr>
      <vt:lpstr>Figure 5–29 </vt:lpstr>
      <vt:lpstr>Figure 5–30 </vt:lpstr>
      <vt:lpstr>Figure 5–42      Illustration of a node in a logic circuit. </vt:lpstr>
      <vt:lpstr>Figure 5–43      Open output in driving gate. For simplicity, assume a HIGH is on one gate input. </vt:lpstr>
      <vt:lpstr>Figure 5–44      Open input in a load gate. </vt:lpstr>
      <vt:lpstr>Figure 5–45      Shorted output in the driving gate or shorted input in a load gate. </vt:lpstr>
      <vt:lpstr>Figure 5–46      Example of signal tracing and waveform analysis in a portion of a printed circuit board.              TP indicates test point. </vt:lpstr>
      <vt:lpstr>Figure 5–47 </vt:lpstr>
      <vt:lpstr>VHDL</vt:lpstr>
      <vt:lpstr>Figure 5–36      Predefined programs for a 2-input AND gate and  a 2-input OR gate to be used as components in the data flow approach. </vt:lpstr>
      <vt:lpstr>Figure 5–40      A VHDL program for a combinational logic circuit after entry on a generic text editor screen that is part of a software development tool. </vt:lpstr>
      <vt:lpstr>Figure 5–41      A typical waveform editor tool showing the simulated waveforms for the logic circuit described by the VHDL code in Figure 5–40.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dc:title>
  <dc:subject>Combinational Logic Analysis</dc:subject>
  <dc:creator>David L. Heiserman</dc:creator>
  <cp:lastModifiedBy>Saad Ahmad</cp:lastModifiedBy>
  <cp:revision>76</cp:revision>
  <cp:lastPrinted>1601-01-01T00:00:00Z</cp:lastPrinted>
  <dcterms:created xsi:type="dcterms:W3CDTF">2004-12-10T21:03:18Z</dcterms:created>
  <dcterms:modified xsi:type="dcterms:W3CDTF">2021-07-03T12:35:47Z</dcterms:modified>
</cp:coreProperties>
</file>